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62" r:id="rId3"/>
    <p:sldId id="263" r:id="rId4"/>
    <p:sldId id="264" r:id="rId5"/>
    <p:sldId id="265" r:id="rId6"/>
    <p:sldId id="266" r:id="rId7"/>
    <p:sldId id="268" r:id="rId8"/>
    <p:sldId id="267" r:id="rId9"/>
    <p:sldId id="270" r:id="rId10"/>
    <p:sldId id="269" r:id="rId11"/>
    <p:sldId id="257" r:id="rId12"/>
    <p:sldId id="260" r:id="rId13"/>
    <p:sldId id="261" r:id="rId14"/>
    <p:sldId id="271" r:id="rId15"/>
    <p:sldId id="272" r:id="rId16"/>
    <p:sldId id="274" r:id="rId17"/>
    <p:sldId id="273" r:id="rId18"/>
    <p:sldId id="275" r:id="rId19"/>
    <p:sldId id="276" r:id="rId20"/>
    <p:sldId id="277" r:id="rId21"/>
    <p:sldId id="278" r:id="rId22"/>
    <p:sldId id="285" r:id="rId23"/>
    <p:sldId id="279" r:id="rId24"/>
    <p:sldId id="280" r:id="rId25"/>
    <p:sldId id="281" r:id="rId26"/>
    <p:sldId id="282" r:id="rId27"/>
    <p:sldId id="286" r:id="rId28"/>
    <p:sldId id="283" r:id="rId29"/>
    <p:sldId id="284" r:id="rId30"/>
    <p:sldId id="287" r:id="rId31"/>
    <p:sldId id="301" r:id="rId32"/>
    <p:sldId id="294" r:id="rId33"/>
    <p:sldId id="295" r:id="rId34"/>
    <p:sldId id="296" r:id="rId35"/>
    <p:sldId id="297" r:id="rId36"/>
    <p:sldId id="298" r:id="rId37"/>
    <p:sldId id="299" r:id="rId38"/>
    <p:sldId id="300" r:id="rId39"/>
    <p:sldId id="288" r:id="rId40"/>
    <p:sldId id="289" r:id="rId41"/>
    <p:sldId id="290" r:id="rId42"/>
    <p:sldId id="291" r:id="rId43"/>
    <p:sldId id="292" r:id="rId44"/>
    <p:sldId id="293" r:id="rId45"/>
    <p:sldId id="303" r:id="rId46"/>
    <p:sldId id="304" r:id="rId47"/>
    <p:sldId id="306" r:id="rId48"/>
    <p:sldId id="305" r:id="rId49"/>
    <p:sldId id="307" r:id="rId50"/>
    <p:sldId id="3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29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931A82-B889-44CF-8AC3-8FB73C3C8F08}"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1B0E70E3-16D3-412C-A4EF-8B99D6B84F18}">
      <dgm:prSet/>
      <dgm:spPr/>
      <dgm:t>
        <a:bodyPr/>
        <a:lstStyle/>
        <a:p>
          <a:r>
            <a:rPr lang="en-US" dirty="0"/>
            <a:t>There are a large number of anomalies in the DUM: the ‘sign effect’; the ‘magnitude effect’; the ‘delay-speedup’ asymmetry; the preference for improving sequences; the ‘date/delay effect’; and violations of independence and preference for spread</a:t>
          </a:r>
        </a:p>
      </dgm:t>
    </dgm:pt>
    <dgm:pt modelId="{911B7113-15EA-443D-8F61-FE92E5F15ECA}" type="parTrans" cxnId="{6DDC4984-2726-4EF8-895A-AA6044F1D064}">
      <dgm:prSet/>
      <dgm:spPr/>
      <dgm:t>
        <a:bodyPr/>
        <a:lstStyle/>
        <a:p>
          <a:endParaRPr lang="en-US"/>
        </a:p>
      </dgm:t>
    </dgm:pt>
    <dgm:pt modelId="{C6C63B13-B6EB-4633-82EE-9C7DBB9A2BBB}" type="sibTrans" cxnId="{6DDC4984-2726-4EF8-895A-AA6044F1D064}">
      <dgm:prSet/>
      <dgm:spPr/>
      <dgm:t>
        <a:bodyPr/>
        <a:lstStyle/>
        <a:p>
          <a:endParaRPr lang="en-US"/>
        </a:p>
      </dgm:t>
    </dgm:pt>
    <dgm:pt modelId="{D470CFEA-735C-415A-93EE-CAE4A4CAC3CE}">
      <dgm:prSet/>
      <dgm:spPr/>
      <dgm:t>
        <a:bodyPr/>
        <a:lstStyle/>
        <a:p>
          <a:r>
            <a:rPr lang="en-US" dirty="0"/>
            <a:t> The anomalies in the DUM should not be regarded as mistakes or errors in judgement. Instead, they imply that the model lacks both descriptive and normative validity.</a:t>
          </a:r>
        </a:p>
      </dgm:t>
    </dgm:pt>
    <dgm:pt modelId="{068595D6-C1DA-458C-ACD5-A11A28FD8F58}" type="parTrans" cxnId="{ADCD742E-D7B2-4F0B-ABF2-0569D132F08E}">
      <dgm:prSet/>
      <dgm:spPr/>
      <dgm:t>
        <a:bodyPr/>
        <a:lstStyle/>
        <a:p>
          <a:endParaRPr lang="en-US"/>
        </a:p>
      </dgm:t>
    </dgm:pt>
    <dgm:pt modelId="{9A4A6D97-12E3-4A96-AD6E-EC4BF512935B}" type="sibTrans" cxnId="{ADCD742E-D7B2-4F0B-ABF2-0569D132F08E}">
      <dgm:prSet/>
      <dgm:spPr/>
      <dgm:t>
        <a:bodyPr/>
        <a:lstStyle/>
        <a:p>
          <a:endParaRPr lang="en-US"/>
        </a:p>
      </dgm:t>
    </dgm:pt>
    <dgm:pt modelId="{0BBAD3F1-E5E5-4CBA-8970-CDAC312D86EE}" type="pres">
      <dgm:prSet presAssocID="{69931A82-B889-44CF-8AC3-8FB73C3C8F08}" presName="vert0" presStyleCnt="0">
        <dgm:presLayoutVars>
          <dgm:dir/>
          <dgm:animOne val="branch"/>
          <dgm:animLvl val="lvl"/>
        </dgm:presLayoutVars>
      </dgm:prSet>
      <dgm:spPr/>
    </dgm:pt>
    <dgm:pt modelId="{B8D53736-FBFB-4DB8-886F-489DF599BEAF}" type="pres">
      <dgm:prSet presAssocID="{1B0E70E3-16D3-412C-A4EF-8B99D6B84F18}" presName="thickLine" presStyleLbl="alignNode1" presStyleIdx="0" presStyleCnt="2"/>
      <dgm:spPr/>
    </dgm:pt>
    <dgm:pt modelId="{B8556A66-ECB6-4816-AC58-13BECBB09D62}" type="pres">
      <dgm:prSet presAssocID="{1B0E70E3-16D3-412C-A4EF-8B99D6B84F18}" presName="horz1" presStyleCnt="0"/>
      <dgm:spPr/>
    </dgm:pt>
    <dgm:pt modelId="{B86BB4BD-2D52-44D6-B19D-962E854B8A44}" type="pres">
      <dgm:prSet presAssocID="{1B0E70E3-16D3-412C-A4EF-8B99D6B84F18}" presName="tx1" presStyleLbl="revTx" presStyleIdx="0" presStyleCnt="2"/>
      <dgm:spPr/>
    </dgm:pt>
    <dgm:pt modelId="{FA4B84F5-6CB1-4AD2-ACD6-DE5E002F0C2A}" type="pres">
      <dgm:prSet presAssocID="{1B0E70E3-16D3-412C-A4EF-8B99D6B84F18}" presName="vert1" presStyleCnt="0"/>
      <dgm:spPr/>
    </dgm:pt>
    <dgm:pt modelId="{70D4019D-DB35-4F39-9C8E-3DFEEA2927F1}" type="pres">
      <dgm:prSet presAssocID="{D470CFEA-735C-415A-93EE-CAE4A4CAC3CE}" presName="thickLine" presStyleLbl="alignNode1" presStyleIdx="1" presStyleCnt="2"/>
      <dgm:spPr/>
    </dgm:pt>
    <dgm:pt modelId="{3B906BCA-A01D-4108-93E4-100DEBE2FAD1}" type="pres">
      <dgm:prSet presAssocID="{D470CFEA-735C-415A-93EE-CAE4A4CAC3CE}" presName="horz1" presStyleCnt="0"/>
      <dgm:spPr/>
    </dgm:pt>
    <dgm:pt modelId="{76E03475-09E5-4729-81F4-2F50AF60F6C8}" type="pres">
      <dgm:prSet presAssocID="{D470CFEA-735C-415A-93EE-CAE4A4CAC3CE}" presName="tx1" presStyleLbl="revTx" presStyleIdx="1" presStyleCnt="2"/>
      <dgm:spPr/>
    </dgm:pt>
    <dgm:pt modelId="{3CC8A5A0-B8B2-4FD4-B135-E18BAAD49293}" type="pres">
      <dgm:prSet presAssocID="{D470CFEA-735C-415A-93EE-CAE4A4CAC3CE}" presName="vert1" presStyleCnt="0"/>
      <dgm:spPr/>
    </dgm:pt>
  </dgm:ptLst>
  <dgm:cxnLst>
    <dgm:cxn modelId="{ADCD742E-D7B2-4F0B-ABF2-0569D132F08E}" srcId="{69931A82-B889-44CF-8AC3-8FB73C3C8F08}" destId="{D470CFEA-735C-415A-93EE-CAE4A4CAC3CE}" srcOrd="1" destOrd="0" parTransId="{068595D6-C1DA-458C-ACD5-A11A28FD8F58}" sibTransId="{9A4A6D97-12E3-4A96-AD6E-EC4BF512935B}"/>
    <dgm:cxn modelId="{8C3C3A44-110C-40CB-8B9D-2EA8EB32FACE}" type="presOf" srcId="{1B0E70E3-16D3-412C-A4EF-8B99D6B84F18}" destId="{B86BB4BD-2D52-44D6-B19D-962E854B8A44}" srcOrd="0" destOrd="0" presId="urn:microsoft.com/office/officeart/2008/layout/LinedList"/>
    <dgm:cxn modelId="{04CE1356-314F-419F-9156-F84FF519204C}" type="presOf" srcId="{D470CFEA-735C-415A-93EE-CAE4A4CAC3CE}" destId="{76E03475-09E5-4729-81F4-2F50AF60F6C8}" srcOrd="0" destOrd="0" presId="urn:microsoft.com/office/officeart/2008/layout/LinedList"/>
    <dgm:cxn modelId="{6DDC4984-2726-4EF8-895A-AA6044F1D064}" srcId="{69931A82-B889-44CF-8AC3-8FB73C3C8F08}" destId="{1B0E70E3-16D3-412C-A4EF-8B99D6B84F18}" srcOrd="0" destOrd="0" parTransId="{911B7113-15EA-443D-8F61-FE92E5F15ECA}" sibTransId="{C6C63B13-B6EB-4633-82EE-9C7DBB9A2BBB}"/>
    <dgm:cxn modelId="{74C043A2-2E16-4401-9DF6-E2EA9568C7E5}" type="presOf" srcId="{69931A82-B889-44CF-8AC3-8FB73C3C8F08}" destId="{0BBAD3F1-E5E5-4CBA-8970-CDAC312D86EE}" srcOrd="0" destOrd="0" presId="urn:microsoft.com/office/officeart/2008/layout/LinedList"/>
    <dgm:cxn modelId="{91717672-EFFD-4A87-965D-266146A4F64C}" type="presParOf" srcId="{0BBAD3F1-E5E5-4CBA-8970-CDAC312D86EE}" destId="{B8D53736-FBFB-4DB8-886F-489DF599BEAF}" srcOrd="0" destOrd="0" presId="urn:microsoft.com/office/officeart/2008/layout/LinedList"/>
    <dgm:cxn modelId="{985A9C0D-561B-4115-A99D-C45BD8159FDE}" type="presParOf" srcId="{0BBAD3F1-E5E5-4CBA-8970-CDAC312D86EE}" destId="{B8556A66-ECB6-4816-AC58-13BECBB09D62}" srcOrd="1" destOrd="0" presId="urn:microsoft.com/office/officeart/2008/layout/LinedList"/>
    <dgm:cxn modelId="{5D28B733-9FA7-45D1-9ADC-B359075C1728}" type="presParOf" srcId="{B8556A66-ECB6-4816-AC58-13BECBB09D62}" destId="{B86BB4BD-2D52-44D6-B19D-962E854B8A44}" srcOrd="0" destOrd="0" presId="urn:microsoft.com/office/officeart/2008/layout/LinedList"/>
    <dgm:cxn modelId="{32B688A1-C6DB-4A8E-A293-972C9D2AD026}" type="presParOf" srcId="{B8556A66-ECB6-4816-AC58-13BECBB09D62}" destId="{FA4B84F5-6CB1-4AD2-ACD6-DE5E002F0C2A}" srcOrd="1" destOrd="0" presId="urn:microsoft.com/office/officeart/2008/layout/LinedList"/>
    <dgm:cxn modelId="{E89D22FF-1B79-4E23-AC22-9A218978D18D}" type="presParOf" srcId="{0BBAD3F1-E5E5-4CBA-8970-CDAC312D86EE}" destId="{70D4019D-DB35-4F39-9C8E-3DFEEA2927F1}" srcOrd="2" destOrd="0" presId="urn:microsoft.com/office/officeart/2008/layout/LinedList"/>
    <dgm:cxn modelId="{893F9E00-A723-49F1-B65E-727CAB5FC5C9}" type="presParOf" srcId="{0BBAD3F1-E5E5-4CBA-8970-CDAC312D86EE}" destId="{3B906BCA-A01D-4108-93E4-100DEBE2FAD1}" srcOrd="3" destOrd="0" presId="urn:microsoft.com/office/officeart/2008/layout/LinedList"/>
    <dgm:cxn modelId="{7245D198-59F1-4457-A82E-5223AB6EC5A5}" type="presParOf" srcId="{3B906BCA-A01D-4108-93E4-100DEBE2FAD1}" destId="{76E03475-09E5-4729-81F4-2F50AF60F6C8}" srcOrd="0" destOrd="0" presId="urn:microsoft.com/office/officeart/2008/layout/LinedList"/>
    <dgm:cxn modelId="{41C31BC3-63B4-46FC-92A8-992FA2D81A1F}" type="presParOf" srcId="{3B906BCA-A01D-4108-93E4-100DEBE2FAD1}" destId="{3CC8A5A0-B8B2-4FD4-B135-E18BAAD4929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3BBF76-5D11-4AA8-8C3A-87F76BC19E4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570B439-184A-4BF7-9E16-D303EF5D85DB}">
      <dgm:prSet/>
      <dgm:spPr/>
      <dgm:t>
        <a:bodyPr/>
        <a:lstStyle/>
        <a:p>
          <a:r>
            <a:rPr lang="en-US"/>
            <a:t>Sign Effect – People discount gains more than losses, valuing future losses more heavily than future gains.</a:t>
          </a:r>
        </a:p>
      </dgm:t>
    </dgm:pt>
    <dgm:pt modelId="{7C8B4D00-FE97-494D-A11F-3BB877E30AAF}" type="parTrans" cxnId="{DE9FFD01-BCA5-48E1-A402-EBA8E2674707}">
      <dgm:prSet/>
      <dgm:spPr/>
      <dgm:t>
        <a:bodyPr/>
        <a:lstStyle/>
        <a:p>
          <a:endParaRPr lang="en-US"/>
        </a:p>
      </dgm:t>
    </dgm:pt>
    <dgm:pt modelId="{4A2F27F7-4DDE-4C23-ACEC-EE35022F87C7}" type="sibTrans" cxnId="{DE9FFD01-BCA5-48E1-A402-EBA8E2674707}">
      <dgm:prSet/>
      <dgm:spPr/>
      <dgm:t>
        <a:bodyPr/>
        <a:lstStyle/>
        <a:p>
          <a:endParaRPr lang="en-US"/>
        </a:p>
      </dgm:t>
    </dgm:pt>
    <dgm:pt modelId="{28FD83B1-C1C2-49B9-AC71-C438CC6C5739}">
      <dgm:prSet/>
      <dgm:spPr/>
      <dgm:t>
        <a:bodyPr/>
        <a:lstStyle/>
        <a:p>
          <a:r>
            <a:rPr lang="en-US"/>
            <a:t>Magnitude Effect – Larger rewards are discounted less than smaller ones, meaning people are more patient for significant gains.</a:t>
          </a:r>
        </a:p>
      </dgm:t>
    </dgm:pt>
    <dgm:pt modelId="{C787C046-C5A4-4E5E-AD8A-AA7745EDB93A}" type="parTrans" cxnId="{317973D4-B27C-467F-8283-81E2DEA61765}">
      <dgm:prSet/>
      <dgm:spPr/>
      <dgm:t>
        <a:bodyPr/>
        <a:lstStyle/>
        <a:p>
          <a:endParaRPr lang="en-US"/>
        </a:p>
      </dgm:t>
    </dgm:pt>
    <dgm:pt modelId="{F612BDEA-26FC-4A84-BC8E-B712C727990F}" type="sibTrans" cxnId="{317973D4-B27C-467F-8283-81E2DEA61765}">
      <dgm:prSet/>
      <dgm:spPr/>
      <dgm:t>
        <a:bodyPr/>
        <a:lstStyle/>
        <a:p>
          <a:endParaRPr lang="en-US"/>
        </a:p>
      </dgm:t>
    </dgm:pt>
    <dgm:pt modelId="{3AD62CCF-09E9-45B1-8C32-F8A7729B3877}">
      <dgm:prSet/>
      <dgm:spPr/>
      <dgm:t>
        <a:bodyPr/>
        <a:lstStyle/>
        <a:p>
          <a:r>
            <a:rPr lang="en-US"/>
            <a:t>Delay-Speedup Asymmetry – People demand higher compensation to delay a reward than they are willing to pay to speed it up.</a:t>
          </a:r>
        </a:p>
      </dgm:t>
    </dgm:pt>
    <dgm:pt modelId="{1A843762-F49A-403C-BD56-663E8E78D653}" type="parTrans" cxnId="{017D2CBD-2C92-46C4-A48B-F328E7174855}">
      <dgm:prSet/>
      <dgm:spPr/>
      <dgm:t>
        <a:bodyPr/>
        <a:lstStyle/>
        <a:p>
          <a:endParaRPr lang="en-US"/>
        </a:p>
      </dgm:t>
    </dgm:pt>
    <dgm:pt modelId="{F1B7135A-02B6-4395-9510-723A528FD760}" type="sibTrans" cxnId="{017D2CBD-2C92-46C4-A48B-F328E7174855}">
      <dgm:prSet/>
      <dgm:spPr/>
      <dgm:t>
        <a:bodyPr/>
        <a:lstStyle/>
        <a:p>
          <a:endParaRPr lang="en-US"/>
        </a:p>
      </dgm:t>
    </dgm:pt>
    <dgm:pt modelId="{7F25BD49-81C0-43CE-A666-9B40CAE3DDF6}">
      <dgm:prSet/>
      <dgm:spPr/>
      <dgm:t>
        <a:bodyPr/>
        <a:lstStyle/>
        <a:p>
          <a:r>
            <a:rPr lang="en-US"/>
            <a:t>Preference for Improving Sequences – Individuals prefer outcomes that improve over time rather than those that decline.</a:t>
          </a:r>
        </a:p>
      </dgm:t>
    </dgm:pt>
    <dgm:pt modelId="{A8380A25-56DE-491E-B897-8286153AB5F7}" type="parTrans" cxnId="{4FAC2A45-8D5B-491F-A89D-7EF505B77839}">
      <dgm:prSet/>
      <dgm:spPr/>
      <dgm:t>
        <a:bodyPr/>
        <a:lstStyle/>
        <a:p>
          <a:endParaRPr lang="en-US"/>
        </a:p>
      </dgm:t>
    </dgm:pt>
    <dgm:pt modelId="{378C5BCD-C3F2-442A-B53D-26931046AE9F}" type="sibTrans" cxnId="{4FAC2A45-8D5B-491F-A89D-7EF505B77839}">
      <dgm:prSet/>
      <dgm:spPr/>
      <dgm:t>
        <a:bodyPr/>
        <a:lstStyle/>
        <a:p>
          <a:endParaRPr lang="en-US"/>
        </a:p>
      </dgm:t>
    </dgm:pt>
    <dgm:pt modelId="{73819B58-CBC0-4E4D-B34E-11E714565983}">
      <dgm:prSet/>
      <dgm:spPr/>
      <dgm:t>
        <a:bodyPr/>
        <a:lstStyle/>
        <a:p>
          <a:r>
            <a:rPr lang="en-US"/>
            <a:t>Date/Delay Effect – Preferences for future rewards change depending on whether delays are framed as absolute dates or time differences.</a:t>
          </a:r>
        </a:p>
      </dgm:t>
    </dgm:pt>
    <dgm:pt modelId="{A6BCB426-8DA0-4088-9B05-E0A8C4C37FC1}" type="parTrans" cxnId="{A9A8FCA2-2020-4E62-81C2-D068EE4AF244}">
      <dgm:prSet/>
      <dgm:spPr/>
      <dgm:t>
        <a:bodyPr/>
        <a:lstStyle/>
        <a:p>
          <a:endParaRPr lang="en-US"/>
        </a:p>
      </dgm:t>
    </dgm:pt>
    <dgm:pt modelId="{5A023FE9-6567-4871-A645-6DDEB9E2F6D5}" type="sibTrans" cxnId="{A9A8FCA2-2020-4E62-81C2-D068EE4AF244}">
      <dgm:prSet/>
      <dgm:spPr/>
      <dgm:t>
        <a:bodyPr/>
        <a:lstStyle/>
        <a:p>
          <a:endParaRPr lang="en-US"/>
        </a:p>
      </dgm:t>
    </dgm:pt>
    <dgm:pt modelId="{99858A00-EBB3-449B-9BDD-E07271BB4C93}" type="pres">
      <dgm:prSet presAssocID="{573BBF76-5D11-4AA8-8C3A-87F76BC19E47}" presName="linear" presStyleCnt="0">
        <dgm:presLayoutVars>
          <dgm:animLvl val="lvl"/>
          <dgm:resizeHandles val="exact"/>
        </dgm:presLayoutVars>
      </dgm:prSet>
      <dgm:spPr/>
    </dgm:pt>
    <dgm:pt modelId="{8DAA8D8A-AD65-453A-896E-68385BC83AC7}" type="pres">
      <dgm:prSet presAssocID="{A570B439-184A-4BF7-9E16-D303EF5D85DB}" presName="parentText" presStyleLbl="node1" presStyleIdx="0" presStyleCnt="5">
        <dgm:presLayoutVars>
          <dgm:chMax val="0"/>
          <dgm:bulletEnabled val="1"/>
        </dgm:presLayoutVars>
      </dgm:prSet>
      <dgm:spPr/>
    </dgm:pt>
    <dgm:pt modelId="{39E04CE8-916A-467C-8299-B83FE42443F6}" type="pres">
      <dgm:prSet presAssocID="{4A2F27F7-4DDE-4C23-ACEC-EE35022F87C7}" presName="spacer" presStyleCnt="0"/>
      <dgm:spPr/>
    </dgm:pt>
    <dgm:pt modelId="{C0910BFB-F5DD-4848-A6B8-ED380D4FA34B}" type="pres">
      <dgm:prSet presAssocID="{28FD83B1-C1C2-49B9-AC71-C438CC6C5739}" presName="parentText" presStyleLbl="node1" presStyleIdx="1" presStyleCnt="5">
        <dgm:presLayoutVars>
          <dgm:chMax val="0"/>
          <dgm:bulletEnabled val="1"/>
        </dgm:presLayoutVars>
      </dgm:prSet>
      <dgm:spPr/>
    </dgm:pt>
    <dgm:pt modelId="{AF17A28F-6527-4DF6-80E8-53DE7A3E15AD}" type="pres">
      <dgm:prSet presAssocID="{F612BDEA-26FC-4A84-BC8E-B712C727990F}" presName="spacer" presStyleCnt="0"/>
      <dgm:spPr/>
    </dgm:pt>
    <dgm:pt modelId="{D85CABFD-48A4-49FE-9E73-307523D3ADBF}" type="pres">
      <dgm:prSet presAssocID="{3AD62CCF-09E9-45B1-8C32-F8A7729B3877}" presName="parentText" presStyleLbl="node1" presStyleIdx="2" presStyleCnt="5">
        <dgm:presLayoutVars>
          <dgm:chMax val="0"/>
          <dgm:bulletEnabled val="1"/>
        </dgm:presLayoutVars>
      </dgm:prSet>
      <dgm:spPr/>
    </dgm:pt>
    <dgm:pt modelId="{7B4DE7C8-7A71-4051-8E8C-F82662BEDDF6}" type="pres">
      <dgm:prSet presAssocID="{F1B7135A-02B6-4395-9510-723A528FD760}" presName="spacer" presStyleCnt="0"/>
      <dgm:spPr/>
    </dgm:pt>
    <dgm:pt modelId="{9AA0498A-B01D-49CF-A398-7EB2F85844DC}" type="pres">
      <dgm:prSet presAssocID="{7F25BD49-81C0-43CE-A666-9B40CAE3DDF6}" presName="parentText" presStyleLbl="node1" presStyleIdx="3" presStyleCnt="5">
        <dgm:presLayoutVars>
          <dgm:chMax val="0"/>
          <dgm:bulletEnabled val="1"/>
        </dgm:presLayoutVars>
      </dgm:prSet>
      <dgm:spPr/>
    </dgm:pt>
    <dgm:pt modelId="{CCA8F52D-646D-42B8-9DB5-ACFCD23C92A9}" type="pres">
      <dgm:prSet presAssocID="{378C5BCD-C3F2-442A-B53D-26931046AE9F}" presName="spacer" presStyleCnt="0"/>
      <dgm:spPr/>
    </dgm:pt>
    <dgm:pt modelId="{4EACC08B-4DBB-4AC5-B826-6102127AFD93}" type="pres">
      <dgm:prSet presAssocID="{73819B58-CBC0-4E4D-B34E-11E714565983}" presName="parentText" presStyleLbl="node1" presStyleIdx="4" presStyleCnt="5">
        <dgm:presLayoutVars>
          <dgm:chMax val="0"/>
          <dgm:bulletEnabled val="1"/>
        </dgm:presLayoutVars>
      </dgm:prSet>
      <dgm:spPr/>
    </dgm:pt>
  </dgm:ptLst>
  <dgm:cxnLst>
    <dgm:cxn modelId="{DE9FFD01-BCA5-48E1-A402-EBA8E2674707}" srcId="{573BBF76-5D11-4AA8-8C3A-87F76BC19E47}" destId="{A570B439-184A-4BF7-9E16-D303EF5D85DB}" srcOrd="0" destOrd="0" parTransId="{7C8B4D00-FE97-494D-A11F-3BB877E30AAF}" sibTransId="{4A2F27F7-4DDE-4C23-ACEC-EE35022F87C7}"/>
    <dgm:cxn modelId="{709A2933-BFB6-4368-BA35-E30E4217A698}" type="presOf" srcId="{28FD83B1-C1C2-49B9-AC71-C438CC6C5739}" destId="{C0910BFB-F5DD-4848-A6B8-ED380D4FA34B}" srcOrd="0" destOrd="0" presId="urn:microsoft.com/office/officeart/2005/8/layout/vList2"/>
    <dgm:cxn modelId="{8EEF7062-72C1-4DC3-8C3A-2C3B52F06BEC}" type="presOf" srcId="{573BBF76-5D11-4AA8-8C3A-87F76BC19E47}" destId="{99858A00-EBB3-449B-9BDD-E07271BB4C93}" srcOrd="0" destOrd="0" presId="urn:microsoft.com/office/officeart/2005/8/layout/vList2"/>
    <dgm:cxn modelId="{4FAC2A45-8D5B-491F-A89D-7EF505B77839}" srcId="{573BBF76-5D11-4AA8-8C3A-87F76BC19E47}" destId="{7F25BD49-81C0-43CE-A666-9B40CAE3DDF6}" srcOrd="3" destOrd="0" parTransId="{A8380A25-56DE-491E-B897-8286153AB5F7}" sibTransId="{378C5BCD-C3F2-442A-B53D-26931046AE9F}"/>
    <dgm:cxn modelId="{89CF867B-4984-441E-AE01-E40176F037E1}" type="presOf" srcId="{7F25BD49-81C0-43CE-A666-9B40CAE3DDF6}" destId="{9AA0498A-B01D-49CF-A398-7EB2F85844DC}" srcOrd="0" destOrd="0" presId="urn:microsoft.com/office/officeart/2005/8/layout/vList2"/>
    <dgm:cxn modelId="{A9A8FCA2-2020-4E62-81C2-D068EE4AF244}" srcId="{573BBF76-5D11-4AA8-8C3A-87F76BC19E47}" destId="{73819B58-CBC0-4E4D-B34E-11E714565983}" srcOrd="4" destOrd="0" parTransId="{A6BCB426-8DA0-4088-9B05-E0A8C4C37FC1}" sibTransId="{5A023FE9-6567-4871-A645-6DDEB9E2F6D5}"/>
    <dgm:cxn modelId="{B70CACB4-B9AD-406E-A7E0-B1BFF57DA641}" type="presOf" srcId="{3AD62CCF-09E9-45B1-8C32-F8A7729B3877}" destId="{D85CABFD-48A4-49FE-9E73-307523D3ADBF}" srcOrd="0" destOrd="0" presId="urn:microsoft.com/office/officeart/2005/8/layout/vList2"/>
    <dgm:cxn modelId="{E66ED9B8-52AA-4DBA-B029-F735AC59E912}" type="presOf" srcId="{A570B439-184A-4BF7-9E16-D303EF5D85DB}" destId="{8DAA8D8A-AD65-453A-896E-68385BC83AC7}" srcOrd="0" destOrd="0" presId="urn:microsoft.com/office/officeart/2005/8/layout/vList2"/>
    <dgm:cxn modelId="{017D2CBD-2C92-46C4-A48B-F328E7174855}" srcId="{573BBF76-5D11-4AA8-8C3A-87F76BC19E47}" destId="{3AD62CCF-09E9-45B1-8C32-F8A7729B3877}" srcOrd="2" destOrd="0" parTransId="{1A843762-F49A-403C-BD56-663E8E78D653}" sibTransId="{F1B7135A-02B6-4395-9510-723A528FD760}"/>
    <dgm:cxn modelId="{317973D4-B27C-467F-8283-81E2DEA61765}" srcId="{573BBF76-5D11-4AA8-8C3A-87F76BC19E47}" destId="{28FD83B1-C1C2-49B9-AC71-C438CC6C5739}" srcOrd="1" destOrd="0" parTransId="{C787C046-C5A4-4E5E-AD8A-AA7745EDB93A}" sibTransId="{F612BDEA-26FC-4A84-BC8E-B712C727990F}"/>
    <dgm:cxn modelId="{E2058ADD-B1B2-4E90-A235-823EBCD0E83C}" type="presOf" srcId="{73819B58-CBC0-4E4D-B34E-11E714565983}" destId="{4EACC08B-4DBB-4AC5-B826-6102127AFD93}" srcOrd="0" destOrd="0" presId="urn:microsoft.com/office/officeart/2005/8/layout/vList2"/>
    <dgm:cxn modelId="{E2204BFB-CD81-4FA9-AFC3-9754FBCACEE3}" type="presParOf" srcId="{99858A00-EBB3-449B-9BDD-E07271BB4C93}" destId="{8DAA8D8A-AD65-453A-896E-68385BC83AC7}" srcOrd="0" destOrd="0" presId="urn:microsoft.com/office/officeart/2005/8/layout/vList2"/>
    <dgm:cxn modelId="{3263D23D-316C-4AF6-B9BE-74829A0F7F89}" type="presParOf" srcId="{99858A00-EBB3-449B-9BDD-E07271BB4C93}" destId="{39E04CE8-916A-467C-8299-B83FE42443F6}" srcOrd="1" destOrd="0" presId="urn:microsoft.com/office/officeart/2005/8/layout/vList2"/>
    <dgm:cxn modelId="{E3F2348B-C06B-42C6-9C9B-54291802455C}" type="presParOf" srcId="{99858A00-EBB3-449B-9BDD-E07271BB4C93}" destId="{C0910BFB-F5DD-4848-A6B8-ED380D4FA34B}" srcOrd="2" destOrd="0" presId="urn:microsoft.com/office/officeart/2005/8/layout/vList2"/>
    <dgm:cxn modelId="{398B918B-4DA4-45CF-93C6-19C3EBFF6A1D}" type="presParOf" srcId="{99858A00-EBB3-449B-9BDD-E07271BB4C93}" destId="{AF17A28F-6527-4DF6-80E8-53DE7A3E15AD}" srcOrd="3" destOrd="0" presId="urn:microsoft.com/office/officeart/2005/8/layout/vList2"/>
    <dgm:cxn modelId="{5C8BB510-6C26-4A43-862E-121A5D512EE9}" type="presParOf" srcId="{99858A00-EBB3-449B-9BDD-E07271BB4C93}" destId="{D85CABFD-48A4-49FE-9E73-307523D3ADBF}" srcOrd="4" destOrd="0" presId="urn:microsoft.com/office/officeart/2005/8/layout/vList2"/>
    <dgm:cxn modelId="{9D3DF183-9EE7-4031-9199-FBA7FE700D04}" type="presParOf" srcId="{99858A00-EBB3-449B-9BDD-E07271BB4C93}" destId="{7B4DE7C8-7A71-4051-8E8C-F82662BEDDF6}" srcOrd="5" destOrd="0" presId="urn:microsoft.com/office/officeart/2005/8/layout/vList2"/>
    <dgm:cxn modelId="{436ACBE8-F185-4A23-A6EE-3FE58C9202DA}" type="presParOf" srcId="{99858A00-EBB3-449B-9BDD-E07271BB4C93}" destId="{9AA0498A-B01D-49CF-A398-7EB2F85844DC}" srcOrd="6" destOrd="0" presId="urn:microsoft.com/office/officeart/2005/8/layout/vList2"/>
    <dgm:cxn modelId="{895D049B-4FB8-4451-9FC6-81B6EB1334EF}" type="presParOf" srcId="{99858A00-EBB3-449B-9BDD-E07271BB4C93}" destId="{CCA8F52D-646D-42B8-9DB5-ACFCD23C92A9}" srcOrd="7" destOrd="0" presId="urn:microsoft.com/office/officeart/2005/8/layout/vList2"/>
    <dgm:cxn modelId="{B7416A55-791D-4C88-B2A6-DB56A1B48E7B}" type="presParOf" srcId="{99858A00-EBB3-449B-9BDD-E07271BB4C93}" destId="{4EACC08B-4DBB-4AC5-B826-6102127AFD9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4FC4C9-30EE-4D68-A50A-E8E046D0E589}"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0D7C16EA-9F76-4F06-9431-C057E79D8D91}">
      <dgm:prSet/>
      <dgm:spPr/>
      <dgm:t>
        <a:bodyPr/>
        <a:lstStyle/>
        <a:p>
          <a:r>
            <a:rPr lang="en-US" dirty="0"/>
            <a:t>Prospect theory belongs to the behavioral economic subgroup, describing how individuals make a choice between probabilistic alternatives where risk is involved and the probability of different outcomes is unknown. </a:t>
          </a:r>
        </a:p>
      </dgm:t>
    </dgm:pt>
    <dgm:pt modelId="{68A83695-1060-41D1-B985-35B766C6258D}" type="parTrans" cxnId="{1DAAA0E6-7C9B-4DAC-8F96-C4AC6895C3F4}">
      <dgm:prSet/>
      <dgm:spPr/>
      <dgm:t>
        <a:bodyPr/>
        <a:lstStyle/>
        <a:p>
          <a:endParaRPr lang="en-US"/>
        </a:p>
      </dgm:t>
    </dgm:pt>
    <dgm:pt modelId="{32E2D450-9F37-4537-8D13-12D114E5590B}" type="sibTrans" cxnId="{1DAAA0E6-7C9B-4DAC-8F96-C4AC6895C3F4}">
      <dgm:prSet/>
      <dgm:spPr/>
      <dgm:t>
        <a:bodyPr/>
        <a:lstStyle/>
        <a:p>
          <a:endParaRPr lang="en-US"/>
        </a:p>
      </dgm:t>
    </dgm:pt>
    <dgm:pt modelId="{BFFD11DF-D324-48B5-A197-803A26EFBC3A}">
      <dgm:prSet/>
      <dgm:spPr/>
      <dgm:t>
        <a:bodyPr/>
        <a:lstStyle/>
        <a:p>
          <a:r>
            <a:rPr lang="en-US" dirty="0"/>
            <a:t>This theory was formulated in 1979 and further developed in 1992 by Amos Tversky and Daniel Kahneman, deeming it more psychologically accurate in how decisions are made compared with expected utility theory.</a:t>
          </a:r>
        </a:p>
      </dgm:t>
    </dgm:pt>
    <dgm:pt modelId="{BD651D6D-A9D2-4812-A836-11DA6DDE527B}" type="parTrans" cxnId="{D737B8F0-D027-425C-B1AE-C1807E12A36A}">
      <dgm:prSet/>
      <dgm:spPr/>
      <dgm:t>
        <a:bodyPr/>
        <a:lstStyle/>
        <a:p>
          <a:endParaRPr lang="en-US"/>
        </a:p>
      </dgm:t>
    </dgm:pt>
    <dgm:pt modelId="{E5FC8D37-8F65-4A0E-AA09-AF923933A10D}" type="sibTrans" cxnId="{D737B8F0-D027-425C-B1AE-C1807E12A36A}">
      <dgm:prSet/>
      <dgm:spPr/>
      <dgm:t>
        <a:bodyPr/>
        <a:lstStyle/>
        <a:p>
          <a:endParaRPr lang="en-US"/>
        </a:p>
      </dgm:t>
    </dgm:pt>
    <dgm:pt modelId="{D5161378-0F22-4404-A0C5-38757AD13625}">
      <dgm:prSet/>
      <dgm:spPr/>
      <dgm:t>
        <a:bodyPr/>
        <a:lstStyle/>
        <a:p>
          <a:r>
            <a:rPr lang="en-US"/>
            <a:t>Prospect theory says that investors value gains and losses differently. That is, if an investor is presented an investment option based on potential gains, and another based on potential losses, the investor will choose an investment where potential gains are presented.</a:t>
          </a:r>
        </a:p>
      </dgm:t>
    </dgm:pt>
    <dgm:pt modelId="{EC711CC3-03C6-4024-A429-5036116F4939}" type="parTrans" cxnId="{7AD65B85-BA92-402F-86FF-BD4B4182FD8C}">
      <dgm:prSet/>
      <dgm:spPr/>
      <dgm:t>
        <a:bodyPr/>
        <a:lstStyle/>
        <a:p>
          <a:endParaRPr lang="en-US"/>
        </a:p>
      </dgm:t>
    </dgm:pt>
    <dgm:pt modelId="{86545E1E-F7ED-43F1-AB22-F009FAF5BD91}" type="sibTrans" cxnId="{7AD65B85-BA92-402F-86FF-BD4B4182FD8C}">
      <dgm:prSet/>
      <dgm:spPr/>
      <dgm:t>
        <a:bodyPr/>
        <a:lstStyle/>
        <a:p>
          <a:endParaRPr lang="en-US"/>
        </a:p>
      </dgm:t>
    </dgm:pt>
    <dgm:pt modelId="{BAF927EB-95EA-4AFB-B166-1386E0FB4430}" type="pres">
      <dgm:prSet presAssocID="{B84FC4C9-30EE-4D68-A50A-E8E046D0E589}" presName="vert0" presStyleCnt="0">
        <dgm:presLayoutVars>
          <dgm:dir/>
          <dgm:animOne val="branch"/>
          <dgm:animLvl val="lvl"/>
        </dgm:presLayoutVars>
      </dgm:prSet>
      <dgm:spPr/>
    </dgm:pt>
    <dgm:pt modelId="{C66F367B-5991-4862-8312-44AFB5DC87D4}" type="pres">
      <dgm:prSet presAssocID="{0D7C16EA-9F76-4F06-9431-C057E79D8D91}" presName="thickLine" presStyleLbl="alignNode1" presStyleIdx="0" presStyleCnt="3"/>
      <dgm:spPr/>
    </dgm:pt>
    <dgm:pt modelId="{9A863FFD-F90F-417A-877D-BED25A0FC82F}" type="pres">
      <dgm:prSet presAssocID="{0D7C16EA-9F76-4F06-9431-C057E79D8D91}" presName="horz1" presStyleCnt="0"/>
      <dgm:spPr/>
    </dgm:pt>
    <dgm:pt modelId="{ABC7777A-B2D7-426F-9968-29C44D89EB3A}" type="pres">
      <dgm:prSet presAssocID="{0D7C16EA-9F76-4F06-9431-C057E79D8D91}" presName="tx1" presStyleLbl="revTx" presStyleIdx="0" presStyleCnt="3"/>
      <dgm:spPr/>
    </dgm:pt>
    <dgm:pt modelId="{8ED55BBC-B960-4539-97B5-DB349886D542}" type="pres">
      <dgm:prSet presAssocID="{0D7C16EA-9F76-4F06-9431-C057E79D8D91}" presName="vert1" presStyleCnt="0"/>
      <dgm:spPr/>
    </dgm:pt>
    <dgm:pt modelId="{7B503A02-DC4E-4C4A-8A15-54821E2E5F91}" type="pres">
      <dgm:prSet presAssocID="{BFFD11DF-D324-48B5-A197-803A26EFBC3A}" presName="thickLine" presStyleLbl="alignNode1" presStyleIdx="1" presStyleCnt="3"/>
      <dgm:spPr/>
    </dgm:pt>
    <dgm:pt modelId="{BFDB4015-BCC3-43C5-A401-6AA5F7BA217D}" type="pres">
      <dgm:prSet presAssocID="{BFFD11DF-D324-48B5-A197-803A26EFBC3A}" presName="horz1" presStyleCnt="0"/>
      <dgm:spPr/>
    </dgm:pt>
    <dgm:pt modelId="{511D7D41-BEDC-495D-B238-25B35E89C72E}" type="pres">
      <dgm:prSet presAssocID="{BFFD11DF-D324-48B5-A197-803A26EFBC3A}" presName="tx1" presStyleLbl="revTx" presStyleIdx="1" presStyleCnt="3"/>
      <dgm:spPr/>
    </dgm:pt>
    <dgm:pt modelId="{D9794A9E-AA8B-4BE5-AA15-F3827206B6A8}" type="pres">
      <dgm:prSet presAssocID="{BFFD11DF-D324-48B5-A197-803A26EFBC3A}" presName="vert1" presStyleCnt="0"/>
      <dgm:spPr/>
    </dgm:pt>
    <dgm:pt modelId="{9B358998-52C7-46D2-8FC0-F1C7276B7F20}" type="pres">
      <dgm:prSet presAssocID="{D5161378-0F22-4404-A0C5-38757AD13625}" presName="thickLine" presStyleLbl="alignNode1" presStyleIdx="2" presStyleCnt="3"/>
      <dgm:spPr/>
    </dgm:pt>
    <dgm:pt modelId="{C3D061EE-EC22-42CC-8E67-64826AE15437}" type="pres">
      <dgm:prSet presAssocID="{D5161378-0F22-4404-A0C5-38757AD13625}" presName="horz1" presStyleCnt="0"/>
      <dgm:spPr/>
    </dgm:pt>
    <dgm:pt modelId="{CBA7B33E-00B2-4DA6-814D-850D731519BD}" type="pres">
      <dgm:prSet presAssocID="{D5161378-0F22-4404-A0C5-38757AD13625}" presName="tx1" presStyleLbl="revTx" presStyleIdx="2" presStyleCnt="3"/>
      <dgm:spPr/>
    </dgm:pt>
    <dgm:pt modelId="{37290EB5-1225-4331-B4BF-1EAE54AE3720}" type="pres">
      <dgm:prSet presAssocID="{D5161378-0F22-4404-A0C5-38757AD13625}" presName="vert1" presStyleCnt="0"/>
      <dgm:spPr/>
    </dgm:pt>
  </dgm:ptLst>
  <dgm:cxnLst>
    <dgm:cxn modelId="{C61BBF19-A0AF-44AB-A57C-D99DD5726D0E}" type="presOf" srcId="{BFFD11DF-D324-48B5-A197-803A26EFBC3A}" destId="{511D7D41-BEDC-495D-B238-25B35E89C72E}" srcOrd="0" destOrd="0" presId="urn:microsoft.com/office/officeart/2008/layout/LinedList"/>
    <dgm:cxn modelId="{7AD65B85-BA92-402F-86FF-BD4B4182FD8C}" srcId="{B84FC4C9-30EE-4D68-A50A-E8E046D0E589}" destId="{D5161378-0F22-4404-A0C5-38757AD13625}" srcOrd="2" destOrd="0" parTransId="{EC711CC3-03C6-4024-A429-5036116F4939}" sibTransId="{86545E1E-F7ED-43F1-AB22-F009FAF5BD91}"/>
    <dgm:cxn modelId="{8AAB6FC0-1172-49FF-B566-EC95F4E6E45D}" type="presOf" srcId="{B84FC4C9-30EE-4D68-A50A-E8E046D0E589}" destId="{BAF927EB-95EA-4AFB-B166-1386E0FB4430}" srcOrd="0" destOrd="0" presId="urn:microsoft.com/office/officeart/2008/layout/LinedList"/>
    <dgm:cxn modelId="{7B8D54D8-CCB6-466F-9E9F-16E97B5FC36F}" type="presOf" srcId="{D5161378-0F22-4404-A0C5-38757AD13625}" destId="{CBA7B33E-00B2-4DA6-814D-850D731519BD}" srcOrd="0" destOrd="0" presId="urn:microsoft.com/office/officeart/2008/layout/LinedList"/>
    <dgm:cxn modelId="{C73B75E5-E2F9-4C24-A1A9-B203FD37E986}" type="presOf" srcId="{0D7C16EA-9F76-4F06-9431-C057E79D8D91}" destId="{ABC7777A-B2D7-426F-9968-29C44D89EB3A}" srcOrd="0" destOrd="0" presId="urn:microsoft.com/office/officeart/2008/layout/LinedList"/>
    <dgm:cxn modelId="{1DAAA0E6-7C9B-4DAC-8F96-C4AC6895C3F4}" srcId="{B84FC4C9-30EE-4D68-A50A-E8E046D0E589}" destId="{0D7C16EA-9F76-4F06-9431-C057E79D8D91}" srcOrd="0" destOrd="0" parTransId="{68A83695-1060-41D1-B985-35B766C6258D}" sibTransId="{32E2D450-9F37-4537-8D13-12D114E5590B}"/>
    <dgm:cxn modelId="{D737B8F0-D027-425C-B1AE-C1807E12A36A}" srcId="{B84FC4C9-30EE-4D68-A50A-E8E046D0E589}" destId="{BFFD11DF-D324-48B5-A197-803A26EFBC3A}" srcOrd="1" destOrd="0" parTransId="{BD651D6D-A9D2-4812-A836-11DA6DDE527B}" sibTransId="{E5FC8D37-8F65-4A0E-AA09-AF923933A10D}"/>
    <dgm:cxn modelId="{9A47E0A1-1377-43EF-BD99-7A90BA411BBB}" type="presParOf" srcId="{BAF927EB-95EA-4AFB-B166-1386E0FB4430}" destId="{C66F367B-5991-4862-8312-44AFB5DC87D4}" srcOrd="0" destOrd="0" presId="urn:microsoft.com/office/officeart/2008/layout/LinedList"/>
    <dgm:cxn modelId="{DCE447AF-5326-4864-AC67-052CF816C228}" type="presParOf" srcId="{BAF927EB-95EA-4AFB-B166-1386E0FB4430}" destId="{9A863FFD-F90F-417A-877D-BED25A0FC82F}" srcOrd="1" destOrd="0" presId="urn:microsoft.com/office/officeart/2008/layout/LinedList"/>
    <dgm:cxn modelId="{65FBDC37-8DF7-43F1-91E3-8728C3301257}" type="presParOf" srcId="{9A863FFD-F90F-417A-877D-BED25A0FC82F}" destId="{ABC7777A-B2D7-426F-9968-29C44D89EB3A}" srcOrd="0" destOrd="0" presId="urn:microsoft.com/office/officeart/2008/layout/LinedList"/>
    <dgm:cxn modelId="{E4385366-8BA9-4643-8DB8-E9B7629E381F}" type="presParOf" srcId="{9A863FFD-F90F-417A-877D-BED25A0FC82F}" destId="{8ED55BBC-B960-4539-97B5-DB349886D542}" srcOrd="1" destOrd="0" presId="urn:microsoft.com/office/officeart/2008/layout/LinedList"/>
    <dgm:cxn modelId="{404F21DA-2DF4-4F6F-AA1F-E8AD28C2EE8E}" type="presParOf" srcId="{BAF927EB-95EA-4AFB-B166-1386E0FB4430}" destId="{7B503A02-DC4E-4C4A-8A15-54821E2E5F91}" srcOrd="2" destOrd="0" presId="urn:microsoft.com/office/officeart/2008/layout/LinedList"/>
    <dgm:cxn modelId="{7911B181-FE30-4CAE-969D-CDF0732D3456}" type="presParOf" srcId="{BAF927EB-95EA-4AFB-B166-1386E0FB4430}" destId="{BFDB4015-BCC3-43C5-A401-6AA5F7BA217D}" srcOrd="3" destOrd="0" presId="urn:microsoft.com/office/officeart/2008/layout/LinedList"/>
    <dgm:cxn modelId="{AE9A7BDC-12AE-4229-968A-D52E2C583A52}" type="presParOf" srcId="{BFDB4015-BCC3-43C5-A401-6AA5F7BA217D}" destId="{511D7D41-BEDC-495D-B238-25B35E89C72E}" srcOrd="0" destOrd="0" presId="urn:microsoft.com/office/officeart/2008/layout/LinedList"/>
    <dgm:cxn modelId="{2E02F446-EB12-4E28-8EBD-7C44B5E838ED}" type="presParOf" srcId="{BFDB4015-BCC3-43C5-A401-6AA5F7BA217D}" destId="{D9794A9E-AA8B-4BE5-AA15-F3827206B6A8}" srcOrd="1" destOrd="0" presId="urn:microsoft.com/office/officeart/2008/layout/LinedList"/>
    <dgm:cxn modelId="{83D5AFE2-2DBC-46D9-BC8E-F1BEE3FAAFD1}" type="presParOf" srcId="{BAF927EB-95EA-4AFB-B166-1386E0FB4430}" destId="{9B358998-52C7-46D2-8FC0-F1C7276B7F20}" srcOrd="4" destOrd="0" presId="urn:microsoft.com/office/officeart/2008/layout/LinedList"/>
    <dgm:cxn modelId="{57B0E882-4A29-41A5-848B-154EE24FEDF9}" type="presParOf" srcId="{BAF927EB-95EA-4AFB-B166-1386E0FB4430}" destId="{C3D061EE-EC22-42CC-8E67-64826AE15437}" srcOrd="5" destOrd="0" presId="urn:microsoft.com/office/officeart/2008/layout/LinedList"/>
    <dgm:cxn modelId="{E0D29981-DE0F-4425-9C76-DB68F1F31886}" type="presParOf" srcId="{C3D061EE-EC22-42CC-8E67-64826AE15437}" destId="{CBA7B33E-00B2-4DA6-814D-850D731519BD}" srcOrd="0" destOrd="0" presId="urn:microsoft.com/office/officeart/2008/layout/LinedList"/>
    <dgm:cxn modelId="{D9241E8E-8F85-478C-9265-9DB96E0F6F95}" type="presParOf" srcId="{C3D061EE-EC22-42CC-8E67-64826AE15437}" destId="{37290EB5-1225-4331-B4BF-1EAE54AE372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3AFB01-0684-4123-82D1-D50EF3FAD616}"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8CA03DAC-A5DC-4B26-8001-009849A4BEDD}">
      <dgm:prSet/>
      <dgm:spPr/>
      <dgm:t>
        <a:bodyPr/>
        <a:lstStyle/>
        <a:p>
          <a:r>
            <a:rPr lang="en-US"/>
            <a:t>It is often assumed in analysis that the relevant reference point for evaluating gains and losses is the current status of wealth or welfare, but this need not be the case. </a:t>
          </a:r>
        </a:p>
      </dgm:t>
    </dgm:pt>
    <dgm:pt modelId="{78CAF5F3-F7B8-4CDA-93F6-FCC8DCA46B7A}" type="parTrans" cxnId="{D8FBA6EB-EB66-461A-9A4C-FA518DCAB4AA}">
      <dgm:prSet/>
      <dgm:spPr/>
      <dgm:t>
        <a:bodyPr/>
        <a:lstStyle/>
        <a:p>
          <a:endParaRPr lang="en-US"/>
        </a:p>
      </dgm:t>
    </dgm:pt>
    <dgm:pt modelId="{C902E480-349D-4206-AF65-6F64DA3A6DC0}" type="sibTrans" cxnId="{D8FBA6EB-EB66-461A-9A4C-FA518DCAB4AA}">
      <dgm:prSet/>
      <dgm:spPr/>
      <dgm:t>
        <a:bodyPr/>
        <a:lstStyle/>
        <a:p>
          <a:endParaRPr lang="en-US"/>
        </a:p>
      </dgm:t>
    </dgm:pt>
    <dgm:pt modelId="{E38D850F-B788-4408-A676-715759A34BC6}">
      <dgm:prSet/>
      <dgm:spPr/>
      <dgm:t>
        <a:bodyPr/>
        <a:lstStyle/>
        <a:p>
          <a:r>
            <a:rPr lang="en-US"/>
            <a:t>In particular, the relevant reference point may be the expected status rather than the current status,</a:t>
          </a:r>
        </a:p>
      </dgm:t>
    </dgm:pt>
    <dgm:pt modelId="{7CC417EA-E7C0-4580-9123-59F835386A2B}" type="parTrans" cxnId="{A653FBF9-085C-4F4C-8C9B-AFBBBD004A11}">
      <dgm:prSet/>
      <dgm:spPr/>
      <dgm:t>
        <a:bodyPr/>
        <a:lstStyle/>
        <a:p>
          <a:endParaRPr lang="en-US"/>
        </a:p>
      </dgm:t>
    </dgm:pt>
    <dgm:pt modelId="{3F0F85BC-C74D-4CFD-97D0-74654576F06D}" type="sibTrans" cxnId="{A653FBF9-085C-4F4C-8C9B-AFBBBD004A11}">
      <dgm:prSet/>
      <dgm:spPr/>
      <dgm:t>
        <a:bodyPr/>
        <a:lstStyle/>
        <a:p>
          <a:endParaRPr lang="en-US"/>
        </a:p>
      </dgm:t>
    </dgm:pt>
    <dgm:pt modelId="{2234D164-F58C-487D-8D7B-82D1C058D127}" type="pres">
      <dgm:prSet presAssocID="{F33AFB01-0684-4123-82D1-D50EF3FAD616}" presName="hierChild1" presStyleCnt="0">
        <dgm:presLayoutVars>
          <dgm:chPref val="1"/>
          <dgm:dir/>
          <dgm:animOne val="branch"/>
          <dgm:animLvl val="lvl"/>
          <dgm:resizeHandles/>
        </dgm:presLayoutVars>
      </dgm:prSet>
      <dgm:spPr/>
    </dgm:pt>
    <dgm:pt modelId="{EF7C8924-E1FE-421F-9E8F-C45235A5BC3C}" type="pres">
      <dgm:prSet presAssocID="{8CA03DAC-A5DC-4B26-8001-009849A4BEDD}" presName="hierRoot1" presStyleCnt="0"/>
      <dgm:spPr/>
    </dgm:pt>
    <dgm:pt modelId="{A6A413D0-5211-4AF6-BECD-00E2812742B7}" type="pres">
      <dgm:prSet presAssocID="{8CA03DAC-A5DC-4B26-8001-009849A4BEDD}" presName="composite" presStyleCnt="0"/>
      <dgm:spPr/>
    </dgm:pt>
    <dgm:pt modelId="{E671C405-E95E-49F7-B325-C6EBD3C274E9}" type="pres">
      <dgm:prSet presAssocID="{8CA03DAC-A5DC-4B26-8001-009849A4BEDD}" presName="background" presStyleLbl="node0" presStyleIdx="0" presStyleCnt="2"/>
      <dgm:spPr/>
    </dgm:pt>
    <dgm:pt modelId="{D3E52CA6-6BFE-4AAF-8CBE-6AE56E3BD57C}" type="pres">
      <dgm:prSet presAssocID="{8CA03DAC-A5DC-4B26-8001-009849A4BEDD}" presName="text" presStyleLbl="fgAcc0" presStyleIdx="0" presStyleCnt="2">
        <dgm:presLayoutVars>
          <dgm:chPref val="3"/>
        </dgm:presLayoutVars>
      </dgm:prSet>
      <dgm:spPr/>
    </dgm:pt>
    <dgm:pt modelId="{38EC99B1-B563-4922-902C-599A906A56D8}" type="pres">
      <dgm:prSet presAssocID="{8CA03DAC-A5DC-4B26-8001-009849A4BEDD}" presName="hierChild2" presStyleCnt="0"/>
      <dgm:spPr/>
    </dgm:pt>
    <dgm:pt modelId="{B4191A1E-BD8B-46C0-85D9-F630E30DAC16}" type="pres">
      <dgm:prSet presAssocID="{E38D850F-B788-4408-A676-715759A34BC6}" presName="hierRoot1" presStyleCnt="0"/>
      <dgm:spPr/>
    </dgm:pt>
    <dgm:pt modelId="{26C455DD-B36C-4787-9DE6-4618ADB8E492}" type="pres">
      <dgm:prSet presAssocID="{E38D850F-B788-4408-A676-715759A34BC6}" presName="composite" presStyleCnt="0"/>
      <dgm:spPr/>
    </dgm:pt>
    <dgm:pt modelId="{C9BCE282-E169-4984-9853-6DECFEEBCA0C}" type="pres">
      <dgm:prSet presAssocID="{E38D850F-B788-4408-A676-715759A34BC6}" presName="background" presStyleLbl="node0" presStyleIdx="1" presStyleCnt="2"/>
      <dgm:spPr/>
    </dgm:pt>
    <dgm:pt modelId="{FCF3E938-0A51-4B35-A855-587C47398B53}" type="pres">
      <dgm:prSet presAssocID="{E38D850F-B788-4408-A676-715759A34BC6}" presName="text" presStyleLbl="fgAcc0" presStyleIdx="1" presStyleCnt="2">
        <dgm:presLayoutVars>
          <dgm:chPref val="3"/>
        </dgm:presLayoutVars>
      </dgm:prSet>
      <dgm:spPr/>
    </dgm:pt>
    <dgm:pt modelId="{33C6CF6F-4734-4A81-AF4D-A89CA3CB2689}" type="pres">
      <dgm:prSet presAssocID="{E38D850F-B788-4408-A676-715759A34BC6}" presName="hierChild2" presStyleCnt="0"/>
      <dgm:spPr/>
    </dgm:pt>
  </dgm:ptLst>
  <dgm:cxnLst>
    <dgm:cxn modelId="{ACA6631A-C399-43E0-AC0B-A3282AD51192}" type="presOf" srcId="{8CA03DAC-A5DC-4B26-8001-009849A4BEDD}" destId="{D3E52CA6-6BFE-4AAF-8CBE-6AE56E3BD57C}" srcOrd="0" destOrd="0" presId="urn:microsoft.com/office/officeart/2005/8/layout/hierarchy1"/>
    <dgm:cxn modelId="{0C85BAAA-1F78-4558-A7E1-BDD7D234E828}" type="presOf" srcId="{F33AFB01-0684-4123-82D1-D50EF3FAD616}" destId="{2234D164-F58C-487D-8D7B-82D1C058D127}" srcOrd="0" destOrd="0" presId="urn:microsoft.com/office/officeart/2005/8/layout/hierarchy1"/>
    <dgm:cxn modelId="{D9235FAF-8037-45BE-B81F-89978AB8139D}" type="presOf" srcId="{E38D850F-B788-4408-A676-715759A34BC6}" destId="{FCF3E938-0A51-4B35-A855-587C47398B53}" srcOrd="0" destOrd="0" presId="urn:microsoft.com/office/officeart/2005/8/layout/hierarchy1"/>
    <dgm:cxn modelId="{D8FBA6EB-EB66-461A-9A4C-FA518DCAB4AA}" srcId="{F33AFB01-0684-4123-82D1-D50EF3FAD616}" destId="{8CA03DAC-A5DC-4B26-8001-009849A4BEDD}" srcOrd="0" destOrd="0" parTransId="{78CAF5F3-F7B8-4CDA-93F6-FCC8DCA46B7A}" sibTransId="{C902E480-349D-4206-AF65-6F64DA3A6DC0}"/>
    <dgm:cxn modelId="{A653FBF9-085C-4F4C-8C9B-AFBBBD004A11}" srcId="{F33AFB01-0684-4123-82D1-D50EF3FAD616}" destId="{E38D850F-B788-4408-A676-715759A34BC6}" srcOrd="1" destOrd="0" parTransId="{7CC417EA-E7C0-4580-9123-59F835386A2B}" sibTransId="{3F0F85BC-C74D-4CFD-97D0-74654576F06D}"/>
    <dgm:cxn modelId="{463DAF40-D0DA-40D7-8C96-5D4073D92188}" type="presParOf" srcId="{2234D164-F58C-487D-8D7B-82D1C058D127}" destId="{EF7C8924-E1FE-421F-9E8F-C45235A5BC3C}" srcOrd="0" destOrd="0" presId="urn:microsoft.com/office/officeart/2005/8/layout/hierarchy1"/>
    <dgm:cxn modelId="{C83D9011-B0E9-4BB8-901F-0467D3B123CE}" type="presParOf" srcId="{EF7C8924-E1FE-421F-9E8F-C45235A5BC3C}" destId="{A6A413D0-5211-4AF6-BECD-00E2812742B7}" srcOrd="0" destOrd="0" presId="urn:microsoft.com/office/officeart/2005/8/layout/hierarchy1"/>
    <dgm:cxn modelId="{73954068-9E19-4FE9-A2A9-1F734F18AECF}" type="presParOf" srcId="{A6A413D0-5211-4AF6-BECD-00E2812742B7}" destId="{E671C405-E95E-49F7-B325-C6EBD3C274E9}" srcOrd="0" destOrd="0" presId="urn:microsoft.com/office/officeart/2005/8/layout/hierarchy1"/>
    <dgm:cxn modelId="{B459A501-DF87-40DE-BAE8-22C8303652B2}" type="presParOf" srcId="{A6A413D0-5211-4AF6-BECD-00E2812742B7}" destId="{D3E52CA6-6BFE-4AAF-8CBE-6AE56E3BD57C}" srcOrd="1" destOrd="0" presId="urn:microsoft.com/office/officeart/2005/8/layout/hierarchy1"/>
    <dgm:cxn modelId="{8E6CA509-1C84-47BB-8F45-CBD5323C07E4}" type="presParOf" srcId="{EF7C8924-E1FE-421F-9E8F-C45235A5BC3C}" destId="{38EC99B1-B563-4922-902C-599A906A56D8}" srcOrd="1" destOrd="0" presId="urn:microsoft.com/office/officeart/2005/8/layout/hierarchy1"/>
    <dgm:cxn modelId="{1306ADEB-1DFE-447B-9BD7-316B7C792CE4}" type="presParOf" srcId="{2234D164-F58C-487D-8D7B-82D1C058D127}" destId="{B4191A1E-BD8B-46C0-85D9-F630E30DAC16}" srcOrd="1" destOrd="0" presId="urn:microsoft.com/office/officeart/2005/8/layout/hierarchy1"/>
    <dgm:cxn modelId="{AB55DDE8-D4C6-48FF-A8D0-052B84BE3B27}" type="presParOf" srcId="{B4191A1E-BD8B-46C0-85D9-F630E30DAC16}" destId="{26C455DD-B36C-4787-9DE6-4618ADB8E492}" srcOrd="0" destOrd="0" presId="urn:microsoft.com/office/officeart/2005/8/layout/hierarchy1"/>
    <dgm:cxn modelId="{020799BC-92D1-4B20-A7C3-9440E40C3C17}" type="presParOf" srcId="{26C455DD-B36C-4787-9DE6-4618ADB8E492}" destId="{C9BCE282-E169-4984-9853-6DECFEEBCA0C}" srcOrd="0" destOrd="0" presId="urn:microsoft.com/office/officeart/2005/8/layout/hierarchy1"/>
    <dgm:cxn modelId="{0C577BE0-18F7-4DB9-AC89-A14D105CC2A8}" type="presParOf" srcId="{26C455DD-B36C-4787-9DE6-4618ADB8E492}" destId="{FCF3E938-0A51-4B35-A855-587C47398B53}" srcOrd="1" destOrd="0" presId="urn:microsoft.com/office/officeart/2005/8/layout/hierarchy1"/>
    <dgm:cxn modelId="{DF0C64E9-8CB2-42C0-B7DF-6B0A85A384AA}" type="presParOf" srcId="{B4191A1E-BD8B-46C0-85D9-F630E30DAC16}" destId="{33C6CF6F-4734-4A81-AF4D-A89CA3CB268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CBB036-F3EE-4B1C-BC5E-0CB112370CA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7214318D-2974-4A41-96BF-A3F01A741794}">
      <dgm:prSet/>
      <dgm:spPr/>
      <dgm:t>
        <a:bodyPr/>
        <a:lstStyle/>
        <a:p>
          <a:r>
            <a:rPr lang="en-US" b="1"/>
            <a:t>The Permanent Income Hypothesis </a:t>
          </a:r>
          <a:r>
            <a:rPr lang="en-US"/>
            <a:t>(PIH) suggests that consumers base their spending on their expected long-term average income, or permanent income, rather than on their current, potentially fluctuating income. </a:t>
          </a:r>
        </a:p>
      </dgm:t>
    </dgm:pt>
    <dgm:pt modelId="{4CA4B073-4EBD-4A6E-A3F2-EB5388507059}" type="parTrans" cxnId="{0847B715-9E3B-42B6-B795-3725F94C3464}">
      <dgm:prSet/>
      <dgm:spPr/>
      <dgm:t>
        <a:bodyPr/>
        <a:lstStyle/>
        <a:p>
          <a:endParaRPr lang="en-US"/>
        </a:p>
      </dgm:t>
    </dgm:pt>
    <dgm:pt modelId="{80AFE232-0CFF-442D-AFE2-B7C222DDA01A}" type="sibTrans" cxnId="{0847B715-9E3B-42B6-B795-3725F94C3464}">
      <dgm:prSet/>
      <dgm:spPr/>
      <dgm:t>
        <a:bodyPr/>
        <a:lstStyle/>
        <a:p>
          <a:endParaRPr lang="en-US"/>
        </a:p>
      </dgm:t>
    </dgm:pt>
    <dgm:pt modelId="{EDACC7D8-6CED-4100-AC8E-C86CE6729A60}">
      <dgm:prSet/>
      <dgm:spPr/>
      <dgm:t>
        <a:bodyPr/>
        <a:lstStyle/>
        <a:p>
          <a:r>
            <a:rPr lang="en-US" b="1"/>
            <a:t>Temporary or transitory income, </a:t>
          </a:r>
          <a:r>
            <a:rPr lang="en-US"/>
            <a:t>which is unexpected and not expected to persist, is viewed as having a minimal impact on consumption. </a:t>
          </a:r>
        </a:p>
      </dgm:t>
    </dgm:pt>
    <dgm:pt modelId="{FC76B338-E752-44A4-89FD-238932DD7451}" type="parTrans" cxnId="{D056877A-1956-4CD7-B5F0-3452871C332D}">
      <dgm:prSet/>
      <dgm:spPr/>
      <dgm:t>
        <a:bodyPr/>
        <a:lstStyle/>
        <a:p>
          <a:endParaRPr lang="en-US"/>
        </a:p>
      </dgm:t>
    </dgm:pt>
    <dgm:pt modelId="{746F6F04-9A66-4B0F-967A-80D5F6EAEC3D}" type="sibTrans" cxnId="{D056877A-1956-4CD7-B5F0-3452871C332D}">
      <dgm:prSet/>
      <dgm:spPr/>
      <dgm:t>
        <a:bodyPr/>
        <a:lstStyle/>
        <a:p>
          <a:endParaRPr lang="en-US"/>
        </a:p>
      </dgm:t>
    </dgm:pt>
    <dgm:pt modelId="{9C0F7A75-C692-41CD-B734-9A4AC836CD8C}" type="pres">
      <dgm:prSet presAssocID="{58CBB036-F3EE-4B1C-BC5E-0CB112370CAB}" presName="hierChild1" presStyleCnt="0">
        <dgm:presLayoutVars>
          <dgm:chPref val="1"/>
          <dgm:dir/>
          <dgm:animOne val="branch"/>
          <dgm:animLvl val="lvl"/>
          <dgm:resizeHandles/>
        </dgm:presLayoutVars>
      </dgm:prSet>
      <dgm:spPr/>
    </dgm:pt>
    <dgm:pt modelId="{CA436597-A3EA-4673-9310-45EA4A8389DB}" type="pres">
      <dgm:prSet presAssocID="{7214318D-2974-4A41-96BF-A3F01A741794}" presName="hierRoot1" presStyleCnt="0"/>
      <dgm:spPr/>
    </dgm:pt>
    <dgm:pt modelId="{B44F5322-4FAA-4F5B-B216-746DBA8909C6}" type="pres">
      <dgm:prSet presAssocID="{7214318D-2974-4A41-96BF-A3F01A741794}" presName="composite" presStyleCnt="0"/>
      <dgm:spPr/>
    </dgm:pt>
    <dgm:pt modelId="{AB6B74DF-7DD5-4C9E-A38E-3DAD8F84E092}" type="pres">
      <dgm:prSet presAssocID="{7214318D-2974-4A41-96BF-A3F01A741794}" presName="background" presStyleLbl="node0" presStyleIdx="0" presStyleCnt="2"/>
      <dgm:spPr/>
    </dgm:pt>
    <dgm:pt modelId="{00BC4B64-0B13-4C73-9F6A-9D7AC55F7565}" type="pres">
      <dgm:prSet presAssocID="{7214318D-2974-4A41-96BF-A3F01A741794}" presName="text" presStyleLbl="fgAcc0" presStyleIdx="0" presStyleCnt="2">
        <dgm:presLayoutVars>
          <dgm:chPref val="3"/>
        </dgm:presLayoutVars>
      </dgm:prSet>
      <dgm:spPr/>
    </dgm:pt>
    <dgm:pt modelId="{DC63484D-6D4C-4405-8849-BC454C458F7D}" type="pres">
      <dgm:prSet presAssocID="{7214318D-2974-4A41-96BF-A3F01A741794}" presName="hierChild2" presStyleCnt="0"/>
      <dgm:spPr/>
    </dgm:pt>
    <dgm:pt modelId="{6AB6CEB7-784B-4C75-B859-26A95B77E284}" type="pres">
      <dgm:prSet presAssocID="{EDACC7D8-6CED-4100-AC8E-C86CE6729A60}" presName="hierRoot1" presStyleCnt="0"/>
      <dgm:spPr/>
    </dgm:pt>
    <dgm:pt modelId="{B83BE644-A5A5-4D1D-BAFA-4CEFFAEA9C51}" type="pres">
      <dgm:prSet presAssocID="{EDACC7D8-6CED-4100-AC8E-C86CE6729A60}" presName="composite" presStyleCnt="0"/>
      <dgm:spPr/>
    </dgm:pt>
    <dgm:pt modelId="{9F9F333D-1AE6-4589-84A8-51812EEBB0D9}" type="pres">
      <dgm:prSet presAssocID="{EDACC7D8-6CED-4100-AC8E-C86CE6729A60}" presName="background" presStyleLbl="node0" presStyleIdx="1" presStyleCnt="2"/>
      <dgm:spPr/>
    </dgm:pt>
    <dgm:pt modelId="{6DAA90AA-01E8-4607-9E76-2CFB8E4E2B57}" type="pres">
      <dgm:prSet presAssocID="{EDACC7D8-6CED-4100-AC8E-C86CE6729A60}" presName="text" presStyleLbl="fgAcc0" presStyleIdx="1" presStyleCnt="2">
        <dgm:presLayoutVars>
          <dgm:chPref val="3"/>
        </dgm:presLayoutVars>
      </dgm:prSet>
      <dgm:spPr/>
    </dgm:pt>
    <dgm:pt modelId="{384C9089-6F1C-4369-88CF-9F77F22451D6}" type="pres">
      <dgm:prSet presAssocID="{EDACC7D8-6CED-4100-AC8E-C86CE6729A60}" presName="hierChild2" presStyleCnt="0"/>
      <dgm:spPr/>
    </dgm:pt>
  </dgm:ptLst>
  <dgm:cxnLst>
    <dgm:cxn modelId="{0847B715-9E3B-42B6-B795-3725F94C3464}" srcId="{58CBB036-F3EE-4B1C-BC5E-0CB112370CAB}" destId="{7214318D-2974-4A41-96BF-A3F01A741794}" srcOrd="0" destOrd="0" parTransId="{4CA4B073-4EBD-4A6E-A3F2-EB5388507059}" sibTransId="{80AFE232-0CFF-442D-AFE2-B7C222DDA01A}"/>
    <dgm:cxn modelId="{E9819226-7297-485B-BD1F-AD55B145CAEE}" type="presOf" srcId="{58CBB036-F3EE-4B1C-BC5E-0CB112370CAB}" destId="{9C0F7A75-C692-41CD-B734-9A4AC836CD8C}" srcOrd="0" destOrd="0" presId="urn:microsoft.com/office/officeart/2005/8/layout/hierarchy1"/>
    <dgm:cxn modelId="{E19FDA4B-94D7-4BAF-8B5B-E5514DB8A7C1}" type="presOf" srcId="{EDACC7D8-6CED-4100-AC8E-C86CE6729A60}" destId="{6DAA90AA-01E8-4607-9E76-2CFB8E4E2B57}" srcOrd="0" destOrd="0" presId="urn:microsoft.com/office/officeart/2005/8/layout/hierarchy1"/>
    <dgm:cxn modelId="{D056877A-1956-4CD7-B5F0-3452871C332D}" srcId="{58CBB036-F3EE-4B1C-BC5E-0CB112370CAB}" destId="{EDACC7D8-6CED-4100-AC8E-C86CE6729A60}" srcOrd="1" destOrd="0" parTransId="{FC76B338-E752-44A4-89FD-238932DD7451}" sibTransId="{746F6F04-9A66-4B0F-967A-80D5F6EAEC3D}"/>
    <dgm:cxn modelId="{BFE076DA-843E-440A-AD59-825ECDBF39A7}" type="presOf" srcId="{7214318D-2974-4A41-96BF-A3F01A741794}" destId="{00BC4B64-0B13-4C73-9F6A-9D7AC55F7565}" srcOrd="0" destOrd="0" presId="urn:microsoft.com/office/officeart/2005/8/layout/hierarchy1"/>
    <dgm:cxn modelId="{3C505797-9B2A-4F39-8642-C2D91F6DC18C}" type="presParOf" srcId="{9C0F7A75-C692-41CD-B734-9A4AC836CD8C}" destId="{CA436597-A3EA-4673-9310-45EA4A8389DB}" srcOrd="0" destOrd="0" presId="urn:microsoft.com/office/officeart/2005/8/layout/hierarchy1"/>
    <dgm:cxn modelId="{34087F18-B879-4358-AC57-807EAE5EA987}" type="presParOf" srcId="{CA436597-A3EA-4673-9310-45EA4A8389DB}" destId="{B44F5322-4FAA-4F5B-B216-746DBA8909C6}" srcOrd="0" destOrd="0" presId="urn:microsoft.com/office/officeart/2005/8/layout/hierarchy1"/>
    <dgm:cxn modelId="{C1C5F41B-9BF5-47CF-9EC9-14FB97168944}" type="presParOf" srcId="{B44F5322-4FAA-4F5B-B216-746DBA8909C6}" destId="{AB6B74DF-7DD5-4C9E-A38E-3DAD8F84E092}" srcOrd="0" destOrd="0" presId="urn:microsoft.com/office/officeart/2005/8/layout/hierarchy1"/>
    <dgm:cxn modelId="{7357494C-4AC7-4D7E-BE86-0DC263A029CF}" type="presParOf" srcId="{B44F5322-4FAA-4F5B-B216-746DBA8909C6}" destId="{00BC4B64-0B13-4C73-9F6A-9D7AC55F7565}" srcOrd="1" destOrd="0" presId="urn:microsoft.com/office/officeart/2005/8/layout/hierarchy1"/>
    <dgm:cxn modelId="{7C443D56-04CC-48B3-ABF6-1E09937358BD}" type="presParOf" srcId="{CA436597-A3EA-4673-9310-45EA4A8389DB}" destId="{DC63484D-6D4C-4405-8849-BC454C458F7D}" srcOrd="1" destOrd="0" presId="urn:microsoft.com/office/officeart/2005/8/layout/hierarchy1"/>
    <dgm:cxn modelId="{52299058-714D-4203-A702-FF65EA1031D0}" type="presParOf" srcId="{9C0F7A75-C692-41CD-B734-9A4AC836CD8C}" destId="{6AB6CEB7-784B-4C75-B859-26A95B77E284}" srcOrd="1" destOrd="0" presId="urn:microsoft.com/office/officeart/2005/8/layout/hierarchy1"/>
    <dgm:cxn modelId="{C0F90621-9C2B-4C52-9763-2D68DCB7404C}" type="presParOf" srcId="{6AB6CEB7-784B-4C75-B859-26A95B77E284}" destId="{B83BE644-A5A5-4D1D-BAFA-4CEFFAEA9C51}" srcOrd="0" destOrd="0" presId="urn:microsoft.com/office/officeart/2005/8/layout/hierarchy1"/>
    <dgm:cxn modelId="{3D18B9B4-37A6-45F4-A5B2-B7EBE042BE2E}" type="presParOf" srcId="{B83BE644-A5A5-4D1D-BAFA-4CEFFAEA9C51}" destId="{9F9F333D-1AE6-4589-84A8-51812EEBB0D9}" srcOrd="0" destOrd="0" presId="urn:microsoft.com/office/officeart/2005/8/layout/hierarchy1"/>
    <dgm:cxn modelId="{057A62DE-A0B4-4352-B738-F29C61D7B38B}" type="presParOf" srcId="{B83BE644-A5A5-4D1D-BAFA-4CEFFAEA9C51}" destId="{6DAA90AA-01E8-4607-9E76-2CFB8E4E2B57}" srcOrd="1" destOrd="0" presId="urn:microsoft.com/office/officeart/2005/8/layout/hierarchy1"/>
    <dgm:cxn modelId="{2772969F-E579-4B91-8194-FA975CCFA6A5}" type="presParOf" srcId="{6AB6CEB7-784B-4C75-B859-26A95B77E284}" destId="{384C9089-6F1C-4369-88CF-9F77F22451D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B34777-24BC-47DD-BE75-830D818DCCD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662E93-FB6B-42A0-9324-471C960C75D4}">
      <dgm:prSet/>
      <dgm:spPr/>
      <dgm:t>
        <a:bodyPr/>
        <a:lstStyle/>
        <a:p>
          <a:r>
            <a:rPr lang="en-US" b="1" i="0" baseline="0"/>
            <a:t>India Brand Equity Foundation (IBEF)</a:t>
          </a:r>
          <a:r>
            <a:rPr lang="en-US" b="0" i="0" baseline="0"/>
            <a:t>:</a:t>
          </a:r>
          <a:endParaRPr lang="en-US"/>
        </a:p>
      </dgm:t>
    </dgm:pt>
    <dgm:pt modelId="{E5EC8E76-5D72-4D38-A788-DAF78E1DE06E}" type="parTrans" cxnId="{7A048B4E-248E-4726-A208-3C20ECA8C076}">
      <dgm:prSet/>
      <dgm:spPr/>
      <dgm:t>
        <a:bodyPr/>
        <a:lstStyle/>
        <a:p>
          <a:endParaRPr lang="en-US"/>
        </a:p>
      </dgm:t>
    </dgm:pt>
    <dgm:pt modelId="{836758D9-1379-4F81-850B-52AF745C0657}" type="sibTrans" cxnId="{7A048B4E-248E-4726-A208-3C20ECA8C076}">
      <dgm:prSet/>
      <dgm:spPr/>
      <dgm:t>
        <a:bodyPr/>
        <a:lstStyle/>
        <a:p>
          <a:endParaRPr lang="en-US"/>
        </a:p>
      </dgm:t>
    </dgm:pt>
    <dgm:pt modelId="{BA998C26-5922-4626-A6C2-49F7C4A5D0A4}">
      <dgm:prSet/>
      <dgm:spPr/>
      <dgm:t>
        <a:bodyPr/>
        <a:lstStyle/>
        <a:p>
          <a:r>
            <a:rPr lang="en-US" b="0" i="0" baseline="0"/>
            <a:t>Promotes “Brand India” in global exhibitions and trade expos.</a:t>
          </a:r>
          <a:endParaRPr lang="en-US"/>
        </a:p>
      </dgm:t>
    </dgm:pt>
    <dgm:pt modelId="{31437C7D-DDAB-4952-AAC1-593B7D9C532B}" type="parTrans" cxnId="{F2762D26-6DD2-455F-94BA-7853EF549844}">
      <dgm:prSet/>
      <dgm:spPr/>
      <dgm:t>
        <a:bodyPr/>
        <a:lstStyle/>
        <a:p>
          <a:endParaRPr lang="en-US"/>
        </a:p>
      </dgm:t>
    </dgm:pt>
    <dgm:pt modelId="{CAC70C98-4A0A-4774-987B-7CF7EA943658}" type="sibTrans" cxnId="{F2762D26-6DD2-455F-94BA-7853EF549844}">
      <dgm:prSet/>
      <dgm:spPr/>
      <dgm:t>
        <a:bodyPr/>
        <a:lstStyle/>
        <a:p>
          <a:endParaRPr lang="en-US"/>
        </a:p>
      </dgm:t>
    </dgm:pt>
    <dgm:pt modelId="{36EBBA80-F41C-446E-AE7A-E0A8F8CABCDE}">
      <dgm:prSet/>
      <dgm:spPr/>
      <dgm:t>
        <a:bodyPr/>
        <a:lstStyle/>
        <a:p>
          <a:r>
            <a:rPr lang="en-US" b="1" i="0" baseline="0"/>
            <a:t>One District One Product (ODOP)</a:t>
          </a:r>
          <a:r>
            <a:rPr lang="en-US" b="0" i="0" baseline="0"/>
            <a:t> + Export Hubs:</a:t>
          </a:r>
          <a:endParaRPr lang="en-US"/>
        </a:p>
      </dgm:t>
    </dgm:pt>
    <dgm:pt modelId="{C3EB367C-E0E3-44B3-8F8D-00E04267CCCC}" type="parTrans" cxnId="{7AAA76A7-A703-494B-9020-B142BA2EA978}">
      <dgm:prSet/>
      <dgm:spPr/>
      <dgm:t>
        <a:bodyPr/>
        <a:lstStyle/>
        <a:p>
          <a:endParaRPr lang="en-US"/>
        </a:p>
      </dgm:t>
    </dgm:pt>
    <dgm:pt modelId="{8503B34D-C408-4165-99C1-B8F59DBCC634}" type="sibTrans" cxnId="{7AAA76A7-A703-494B-9020-B142BA2EA978}">
      <dgm:prSet/>
      <dgm:spPr/>
      <dgm:t>
        <a:bodyPr/>
        <a:lstStyle/>
        <a:p>
          <a:endParaRPr lang="en-US"/>
        </a:p>
      </dgm:t>
    </dgm:pt>
    <dgm:pt modelId="{A7FCE9BF-E7E2-44F0-9BB7-CE29AB6B2CE7}">
      <dgm:prSet/>
      <dgm:spPr/>
      <dgm:t>
        <a:bodyPr/>
        <a:lstStyle/>
        <a:p>
          <a:r>
            <a:rPr lang="en-US" b="0" i="0" baseline="0"/>
            <a:t>Focuses on promoting </a:t>
          </a:r>
          <a:r>
            <a:rPr lang="en-US" b="1" i="0" baseline="0"/>
            <a:t>local products</a:t>
          </a:r>
          <a:r>
            <a:rPr lang="en-US" b="0" i="0" baseline="0"/>
            <a:t> with export potential.</a:t>
          </a:r>
          <a:endParaRPr lang="en-US"/>
        </a:p>
      </dgm:t>
    </dgm:pt>
    <dgm:pt modelId="{97C1402B-B497-4616-A777-8AB23AE67976}" type="parTrans" cxnId="{B4458A9B-8CD2-4ABB-B417-30EDE166BF9D}">
      <dgm:prSet/>
      <dgm:spPr/>
      <dgm:t>
        <a:bodyPr/>
        <a:lstStyle/>
        <a:p>
          <a:endParaRPr lang="en-US"/>
        </a:p>
      </dgm:t>
    </dgm:pt>
    <dgm:pt modelId="{9CFC2CF5-06A6-429F-9C1A-5993E8967E4B}" type="sibTrans" cxnId="{B4458A9B-8CD2-4ABB-B417-30EDE166BF9D}">
      <dgm:prSet/>
      <dgm:spPr/>
      <dgm:t>
        <a:bodyPr/>
        <a:lstStyle/>
        <a:p>
          <a:endParaRPr lang="en-US"/>
        </a:p>
      </dgm:t>
    </dgm:pt>
    <dgm:pt modelId="{46D71FE3-58C2-4EDE-83FC-DCDBECDDD1E3}">
      <dgm:prSet/>
      <dgm:spPr/>
      <dgm:t>
        <a:bodyPr/>
        <a:lstStyle/>
        <a:p>
          <a:r>
            <a:rPr lang="en-US" b="1" i="0" baseline="0"/>
            <a:t>Germany’s Trade Missions in Southeast Asia</a:t>
          </a:r>
          <a:r>
            <a:rPr lang="en-US" b="0" i="0" baseline="0"/>
            <a:t>:</a:t>
          </a:r>
          <a:endParaRPr lang="en-US"/>
        </a:p>
      </dgm:t>
    </dgm:pt>
    <dgm:pt modelId="{4E32DDAF-A88C-49AE-B79C-475CBA7403A0}" type="parTrans" cxnId="{8A9A1884-0A5E-49CB-BD48-56971D839F0C}">
      <dgm:prSet/>
      <dgm:spPr/>
      <dgm:t>
        <a:bodyPr/>
        <a:lstStyle/>
        <a:p>
          <a:endParaRPr lang="en-US"/>
        </a:p>
      </dgm:t>
    </dgm:pt>
    <dgm:pt modelId="{A388A082-25C5-4438-A651-EF33B118D60D}" type="sibTrans" cxnId="{8A9A1884-0A5E-49CB-BD48-56971D839F0C}">
      <dgm:prSet/>
      <dgm:spPr/>
      <dgm:t>
        <a:bodyPr/>
        <a:lstStyle/>
        <a:p>
          <a:endParaRPr lang="en-US"/>
        </a:p>
      </dgm:t>
    </dgm:pt>
    <dgm:pt modelId="{CACE3191-538A-45F7-A343-EB3D29EFB586}">
      <dgm:prSet/>
      <dgm:spPr/>
      <dgm:t>
        <a:bodyPr/>
        <a:lstStyle/>
        <a:p>
          <a:r>
            <a:rPr lang="en-US" b="0" i="0" baseline="0"/>
            <a:t>Targeting post-COVID diversification and reducing dependency on China.</a:t>
          </a:r>
          <a:endParaRPr lang="en-US"/>
        </a:p>
      </dgm:t>
    </dgm:pt>
    <dgm:pt modelId="{7F50C386-C270-4946-8C02-9C89F6BE9E46}" type="parTrans" cxnId="{7AFEF516-25F2-4125-86E0-5EA0462C20F8}">
      <dgm:prSet/>
      <dgm:spPr/>
      <dgm:t>
        <a:bodyPr/>
        <a:lstStyle/>
        <a:p>
          <a:endParaRPr lang="en-US"/>
        </a:p>
      </dgm:t>
    </dgm:pt>
    <dgm:pt modelId="{BC90F021-D133-4F06-A11A-C1A3AF0B55FC}" type="sibTrans" cxnId="{7AFEF516-25F2-4125-86E0-5EA0462C20F8}">
      <dgm:prSet/>
      <dgm:spPr/>
      <dgm:t>
        <a:bodyPr/>
        <a:lstStyle/>
        <a:p>
          <a:endParaRPr lang="en-US"/>
        </a:p>
      </dgm:t>
    </dgm:pt>
    <dgm:pt modelId="{CAAD5696-CBCD-4699-8602-963662A07932}" type="pres">
      <dgm:prSet presAssocID="{93B34777-24BC-47DD-BE75-830D818DCCDB}" presName="root" presStyleCnt="0">
        <dgm:presLayoutVars>
          <dgm:dir/>
          <dgm:resizeHandles val="exact"/>
        </dgm:presLayoutVars>
      </dgm:prSet>
      <dgm:spPr/>
    </dgm:pt>
    <dgm:pt modelId="{87EF0105-0D62-490E-A44F-D3D50C754FE5}" type="pres">
      <dgm:prSet presAssocID="{1A662E93-FB6B-42A0-9324-471C960C75D4}" presName="compNode" presStyleCnt="0"/>
      <dgm:spPr/>
    </dgm:pt>
    <dgm:pt modelId="{3D2DE651-60D0-44F5-A92A-0F0C0D8B103C}" type="pres">
      <dgm:prSet presAssocID="{1A662E93-FB6B-42A0-9324-471C960C75D4}" presName="bgRect" presStyleLbl="bgShp" presStyleIdx="0" presStyleCnt="6"/>
      <dgm:spPr/>
    </dgm:pt>
    <dgm:pt modelId="{74796B1B-5252-46F1-8EEC-4E04D7DFC30A}" type="pres">
      <dgm:prSet presAssocID="{1A662E93-FB6B-42A0-9324-471C960C75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5E7F5A77-512B-4085-91F8-D804BEDAD88F}" type="pres">
      <dgm:prSet presAssocID="{1A662E93-FB6B-42A0-9324-471C960C75D4}" presName="spaceRect" presStyleCnt="0"/>
      <dgm:spPr/>
    </dgm:pt>
    <dgm:pt modelId="{283AAA33-EA9E-47C0-8D13-F8616DE6CC6E}" type="pres">
      <dgm:prSet presAssocID="{1A662E93-FB6B-42A0-9324-471C960C75D4}" presName="parTx" presStyleLbl="revTx" presStyleIdx="0" presStyleCnt="6">
        <dgm:presLayoutVars>
          <dgm:chMax val="0"/>
          <dgm:chPref val="0"/>
        </dgm:presLayoutVars>
      </dgm:prSet>
      <dgm:spPr/>
    </dgm:pt>
    <dgm:pt modelId="{9EE4A12D-9B68-4F4E-A1CB-3453104CBB1D}" type="pres">
      <dgm:prSet presAssocID="{836758D9-1379-4F81-850B-52AF745C0657}" presName="sibTrans" presStyleCnt="0"/>
      <dgm:spPr/>
    </dgm:pt>
    <dgm:pt modelId="{D3001A41-93F6-404E-83A0-17C6BEFC4975}" type="pres">
      <dgm:prSet presAssocID="{BA998C26-5922-4626-A6C2-49F7C4A5D0A4}" presName="compNode" presStyleCnt="0"/>
      <dgm:spPr/>
    </dgm:pt>
    <dgm:pt modelId="{67156184-400D-4EDC-9E67-332F153C17B8}" type="pres">
      <dgm:prSet presAssocID="{BA998C26-5922-4626-A6C2-49F7C4A5D0A4}" presName="bgRect" presStyleLbl="bgShp" presStyleIdx="1" presStyleCnt="6"/>
      <dgm:spPr/>
    </dgm:pt>
    <dgm:pt modelId="{952DF4CD-19D6-4864-8E78-03C9F65CC846}" type="pres">
      <dgm:prSet presAssocID="{BA998C26-5922-4626-A6C2-49F7C4A5D0A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apanese Dolls"/>
        </a:ext>
      </dgm:extLst>
    </dgm:pt>
    <dgm:pt modelId="{76D370ED-D8E3-4A20-9529-BA7E56F4693C}" type="pres">
      <dgm:prSet presAssocID="{BA998C26-5922-4626-A6C2-49F7C4A5D0A4}" presName="spaceRect" presStyleCnt="0"/>
      <dgm:spPr/>
    </dgm:pt>
    <dgm:pt modelId="{DBDA314F-DABF-40A3-8C75-AE78B6AA51D7}" type="pres">
      <dgm:prSet presAssocID="{BA998C26-5922-4626-A6C2-49F7C4A5D0A4}" presName="parTx" presStyleLbl="revTx" presStyleIdx="1" presStyleCnt="6">
        <dgm:presLayoutVars>
          <dgm:chMax val="0"/>
          <dgm:chPref val="0"/>
        </dgm:presLayoutVars>
      </dgm:prSet>
      <dgm:spPr/>
    </dgm:pt>
    <dgm:pt modelId="{1214EF92-B809-431D-8DA1-9608C851EBB5}" type="pres">
      <dgm:prSet presAssocID="{CAC70C98-4A0A-4774-987B-7CF7EA943658}" presName="sibTrans" presStyleCnt="0"/>
      <dgm:spPr/>
    </dgm:pt>
    <dgm:pt modelId="{926241C4-4C09-4314-99B2-C96F910E60BD}" type="pres">
      <dgm:prSet presAssocID="{36EBBA80-F41C-446E-AE7A-E0A8F8CABCDE}" presName="compNode" presStyleCnt="0"/>
      <dgm:spPr/>
    </dgm:pt>
    <dgm:pt modelId="{E19A0476-D52C-4159-95D8-881A1AD0D2FF}" type="pres">
      <dgm:prSet presAssocID="{36EBBA80-F41C-446E-AE7A-E0A8F8CABCDE}" presName="bgRect" presStyleLbl="bgShp" presStyleIdx="2" presStyleCnt="6"/>
      <dgm:spPr/>
    </dgm:pt>
    <dgm:pt modelId="{85400B51-372C-4BF2-9740-BD22FEE62A39}" type="pres">
      <dgm:prSet presAssocID="{36EBBA80-F41C-446E-AE7A-E0A8F8CABC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hoolhouse"/>
        </a:ext>
      </dgm:extLst>
    </dgm:pt>
    <dgm:pt modelId="{A01D87F6-D5B4-42EA-80F2-C0CC94A9DDBF}" type="pres">
      <dgm:prSet presAssocID="{36EBBA80-F41C-446E-AE7A-E0A8F8CABCDE}" presName="spaceRect" presStyleCnt="0"/>
      <dgm:spPr/>
    </dgm:pt>
    <dgm:pt modelId="{A0ADA6E0-F581-484E-BCEA-B8AA9E6D1BB6}" type="pres">
      <dgm:prSet presAssocID="{36EBBA80-F41C-446E-AE7A-E0A8F8CABCDE}" presName="parTx" presStyleLbl="revTx" presStyleIdx="2" presStyleCnt="6">
        <dgm:presLayoutVars>
          <dgm:chMax val="0"/>
          <dgm:chPref val="0"/>
        </dgm:presLayoutVars>
      </dgm:prSet>
      <dgm:spPr/>
    </dgm:pt>
    <dgm:pt modelId="{4FF806D3-2F0B-4BCA-9502-17782EA08E90}" type="pres">
      <dgm:prSet presAssocID="{8503B34D-C408-4165-99C1-B8F59DBCC634}" presName="sibTrans" presStyleCnt="0"/>
      <dgm:spPr/>
    </dgm:pt>
    <dgm:pt modelId="{2B76D642-16A3-4EB6-88B7-A687818FC3DB}" type="pres">
      <dgm:prSet presAssocID="{A7FCE9BF-E7E2-44F0-9BB7-CE29AB6B2CE7}" presName="compNode" presStyleCnt="0"/>
      <dgm:spPr/>
    </dgm:pt>
    <dgm:pt modelId="{4BEA54D8-9353-45D9-8228-D690AEBA131D}" type="pres">
      <dgm:prSet presAssocID="{A7FCE9BF-E7E2-44F0-9BB7-CE29AB6B2CE7}" presName="bgRect" presStyleLbl="bgShp" presStyleIdx="3" presStyleCnt="6"/>
      <dgm:spPr/>
    </dgm:pt>
    <dgm:pt modelId="{FAB79DEF-2889-4F5C-A509-05C6402C0B9F}" type="pres">
      <dgm:prSet presAssocID="{A7FCE9BF-E7E2-44F0-9BB7-CE29AB6B2CE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a:ext>
      </dgm:extLst>
    </dgm:pt>
    <dgm:pt modelId="{5D9FC821-B533-4A26-BF7E-5C16D6F92420}" type="pres">
      <dgm:prSet presAssocID="{A7FCE9BF-E7E2-44F0-9BB7-CE29AB6B2CE7}" presName="spaceRect" presStyleCnt="0"/>
      <dgm:spPr/>
    </dgm:pt>
    <dgm:pt modelId="{07732688-C9AB-4F4F-BB30-FA6276ADC6C3}" type="pres">
      <dgm:prSet presAssocID="{A7FCE9BF-E7E2-44F0-9BB7-CE29AB6B2CE7}" presName="parTx" presStyleLbl="revTx" presStyleIdx="3" presStyleCnt="6">
        <dgm:presLayoutVars>
          <dgm:chMax val="0"/>
          <dgm:chPref val="0"/>
        </dgm:presLayoutVars>
      </dgm:prSet>
      <dgm:spPr/>
    </dgm:pt>
    <dgm:pt modelId="{8E753F1F-9172-4457-BCAD-C7769DF8E82B}" type="pres">
      <dgm:prSet presAssocID="{9CFC2CF5-06A6-429F-9C1A-5993E8967E4B}" presName="sibTrans" presStyleCnt="0"/>
      <dgm:spPr/>
    </dgm:pt>
    <dgm:pt modelId="{9D4DCAFF-104A-4232-8158-4338F1092D37}" type="pres">
      <dgm:prSet presAssocID="{46D71FE3-58C2-4EDE-83FC-DCDBECDDD1E3}" presName="compNode" presStyleCnt="0"/>
      <dgm:spPr/>
    </dgm:pt>
    <dgm:pt modelId="{77696169-2618-47FD-B0AD-7A0C77C5CCD5}" type="pres">
      <dgm:prSet presAssocID="{46D71FE3-58C2-4EDE-83FC-DCDBECDDD1E3}" presName="bgRect" presStyleLbl="bgShp" presStyleIdx="4" presStyleCnt="6"/>
      <dgm:spPr/>
    </dgm:pt>
    <dgm:pt modelId="{5842187A-8777-4498-94C6-C1A4BDE77CD5}" type="pres">
      <dgm:prSet presAssocID="{46D71FE3-58C2-4EDE-83FC-DCDBECDDD1E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rth Globe Asia-Australia"/>
        </a:ext>
      </dgm:extLst>
    </dgm:pt>
    <dgm:pt modelId="{7F4F9D55-84FE-4CBA-BAB3-EF63C2EE660A}" type="pres">
      <dgm:prSet presAssocID="{46D71FE3-58C2-4EDE-83FC-DCDBECDDD1E3}" presName="spaceRect" presStyleCnt="0"/>
      <dgm:spPr/>
    </dgm:pt>
    <dgm:pt modelId="{9ECDD1D5-A8C4-41DE-937C-373BE7D52B0A}" type="pres">
      <dgm:prSet presAssocID="{46D71FE3-58C2-4EDE-83FC-DCDBECDDD1E3}" presName="parTx" presStyleLbl="revTx" presStyleIdx="4" presStyleCnt="6">
        <dgm:presLayoutVars>
          <dgm:chMax val="0"/>
          <dgm:chPref val="0"/>
        </dgm:presLayoutVars>
      </dgm:prSet>
      <dgm:spPr/>
    </dgm:pt>
    <dgm:pt modelId="{CECDF88D-3FAC-41C6-BD31-408717BE6483}" type="pres">
      <dgm:prSet presAssocID="{A388A082-25C5-4438-A651-EF33B118D60D}" presName="sibTrans" presStyleCnt="0"/>
      <dgm:spPr/>
    </dgm:pt>
    <dgm:pt modelId="{E9893098-3757-43F3-BE89-79BF76C6E351}" type="pres">
      <dgm:prSet presAssocID="{CACE3191-538A-45F7-A343-EB3D29EFB586}" presName="compNode" presStyleCnt="0"/>
      <dgm:spPr/>
    </dgm:pt>
    <dgm:pt modelId="{CBE30DC9-C908-4332-BCC1-2AF8CC692AFF}" type="pres">
      <dgm:prSet presAssocID="{CACE3191-538A-45F7-A343-EB3D29EFB586}" presName="bgRect" presStyleLbl="bgShp" presStyleIdx="5" presStyleCnt="6"/>
      <dgm:spPr/>
    </dgm:pt>
    <dgm:pt modelId="{7E45B89D-DFFF-4D0C-8482-14781C7361E6}" type="pres">
      <dgm:prSet presAssocID="{CACE3191-538A-45F7-A343-EB3D29EFB58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nimize"/>
        </a:ext>
      </dgm:extLst>
    </dgm:pt>
    <dgm:pt modelId="{AA429083-BD41-43BE-B432-38A4A0029995}" type="pres">
      <dgm:prSet presAssocID="{CACE3191-538A-45F7-A343-EB3D29EFB586}" presName="spaceRect" presStyleCnt="0"/>
      <dgm:spPr/>
    </dgm:pt>
    <dgm:pt modelId="{D1D27055-330D-4B85-A706-E04589EAFDA1}" type="pres">
      <dgm:prSet presAssocID="{CACE3191-538A-45F7-A343-EB3D29EFB586}" presName="parTx" presStyleLbl="revTx" presStyleIdx="5" presStyleCnt="6">
        <dgm:presLayoutVars>
          <dgm:chMax val="0"/>
          <dgm:chPref val="0"/>
        </dgm:presLayoutVars>
      </dgm:prSet>
      <dgm:spPr/>
    </dgm:pt>
  </dgm:ptLst>
  <dgm:cxnLst>
    <dgm:cxn modelId="{7AFEF516-25F2-4125-86E0-5EA0462C20F8}" srcId="{93B34777-24BC-47DD-BE75-830D818DCCDB}" destId="{CACE3191-538A-45F7-A343-EB3D29EFB586}" srcOrd="5" destOrd="0" parTransId="{7F50C386-C270-4946-8C02-9C89F6BE9E46}" sibTransId="{BC90F021-D133-4F06-A11A-C1A3AF0B55FC}"/>
    <dgm:cxn modelId="{F2762D26-6DD2-455F-94BA-7853EF549844}" srcId="{93B34777-24BC-47DD-BE75-830D818DCCDB}" destId="{BA998C26-5922-4626-A6C2-49F7C4A5D0A4}" srcOrd="1" destOrd="0" parTransId="{31437C7D-DDAB-4952-AAC1-593B7D9C532B}" sibTransId="{CAC70C98-4A0A-4774-987B-7CF7EA943658}"/>
    <dgm:cxn modelId="{37FB9A28-CEA9-4464-AB88-2FC469E5FE93}" type="presOf" srcId="{93B34777-24BC-47DD-BE75-830D818DCCDB}" destId="{CAAD5696-CBCD-4699-8602-963662A07932}" srcOrd="0" destOrd="0" presId="urn:microsoft.com/office/officeart/2018/2/layout/IconVerticalSolidList"/>
    <dgm:cxn modelId="{7A048B4E-248E-4726-A208-3C20ECA8C076}" srcId="{93B34777-24BC-47DD-BE75-830D818DCCDB}" destId="{1A662E93-FB6B-42A0-9324-471C960C75D4}" srcOrd="0" destOrd="0" parTransId="{E5EC8E76-5D72-4D38-A788-DAF78E1DE06E}" sibTransId="{836758D9-1379-4F81-850B-52AF745C0657}"/>
    <dgm:cxn modelId="{FE2A2370-B279-470E-A29C-E57800A4D311}" type="presOf" srcId="{1A662E93-FB6B-42A0-9324-471C960C75D4}" destId="{283AAA33-EA9E-47C0-8D13-F8616DE6CC6E}" srcOrd="0" destOrd="0" presId="urn:microsoft.com/office/officeart/2018/2/layout/IconVerticalSolidList"/>
    <dgm:cxn modelId="{87D29B70-11DF-4B7E-85D5-A3399248FAB5}" type="presOf" srcId="{A7FCE9BF-E7E2-44F0-9BB7-CE29AB6B2CE7}" destId="{07732688-C9AB-4F4F-BB30-FA6276ADC6C3}" srcOrd="0" destOrd="0" presId="urn:microsoft.com/office/officeart/2018/2/layout/IconVerticalSolidList"/>
    <dgm:cxn modelId="{9B8CA851-61CE-4D78-A556-F8B35433F491}" type="presOf" srcId="{CACE3191-538A-45F7-A343-EB3D29EFB586}" destId="{D1D27055-330D-4B85-A706-E04589EAFDA1}" srcOrd="0" destOrd="0" presId="urn:microsoft.com/office/officeart/2018/2/layout/IconVerticalSolidList"/>
    <dgm:cxn modelId="{8A9A1884-0A5E-49CB-BD48-56971D839F0C}" srcId="{93B34777-24BC-47DD-BE75-830D818DCCDB}" destId="{46D71FE3-58C2-4EDE-83FC-DCDBECDDD1E3}" srcOrd="4" destOrd="0" parTransId="{4E32DDAF-A88C-49AE-B79C-475CBA7403A0}" sibTransId="{A388A082-25C5-4438-A651-EF33B118D60D}"/>
    <dgm:cxn modelId="{253AFD8D-6228-4AE8-BC1B-2517A5CB085E}" type="presOf" srcId="{36EBBA80-F41C-446E-AE7A-E0A8F8CABCDE}" destId="{A0ADA6E0-F581-484E-BCEA-B8AA9E6D1BB6}" srcOrd="0" destOrd="0" presId="urn:microsoft.com/office/officeart/2018/2/layout/IconVerticalSolidList"/>
    <dgm:cxn modelId="{B4458A9B-8CD2-4ABB-B417-30EDE166BF9D}" srcId="{93B34777-24BC-47DD-BE75-830D818DCCDB}" destId="{A7FCE9BF-E7E2-44F0-9BB7-CE29AB6B2CE7}" srcOrd="3" destOrd="0" parTransId="{97C1402B-B497-4616-A777-8AB23AE67976}" sibTransId="{9CFC2CF5-06A6-429F-9C1A-5993E8967E4B}"/>
    <dgm:cxn modelId="{7AAA76A7-A703-494B-9020-B142BA2EA978}" srcId="{93B34777-24BC-47DD-BE75-830D818DCCDB}" destId="{36EBBA80-F41C-446E-AE7A-E0A8F8CABCDE}" srcOrd="2" destOrd="0" parTransId="{C3EB367C-E0E3-44B3-8F8D-00E04267CCCC}" sibTransId="{8503B34D-C408-4165-99C1-B8F59DBCC634}"/>
    <dgm:cxn modelId="{50AA4CB1-5EAF-46AD-82F1-C65432311206}" type="presOf" srcId="{BA998C26-5922-4626-A6C2-49F7C4A5D0A4}" destId="{DBDA314F-DABF-40A3-8C75-AE78B6AA51D7}" srcOrd="0" destOrd="0" presId="urn:microsoft.com/office/officeart/2018/2/layout/IconVerticalSolidList"/>
    <dgm:cxn modelId="{608C22BB-4921-4344-BBC9-C468D9A035FE}" type="presOf" srcId="{46D71FE3-58C2-4EDE-83FC-DCDBECDDD1E3}" destId="{9ECDD1D5-A8C4-41DE-937C-373BE7D52B0A}" srcOrd="0" destOrd="0" presId="urn:microsoft.com/office/officeart/2018/2/layout/IconVerticalSolidList"/>
    <dgm:cxn modelId="{287DAEFE-0114-4268-9382-563999313C77}" type="presParOf" srcId="{CAAD5696-CBCD-4699-8602-963662A07932}" destId="{87EF0105-0D62-490E-A44F-D3D50C754FE5}" srcOrd="0" destOrd="0" presId="urn:microsoft.com/office/officeart/2018/2/layout/IconVerticalSolidList"/>
    <dgm:cxn modelId="{8948A3B6-8A9B-40DF-AFB5-17C55FD57A55}" type="presParOf" srcId="{87EF0105-0D62-490E-A44F-D3D50C754FE5}" destId="{3D2DE651-60D0-44F5-A92A-0F0C0D8B103C}" srcOrd="0" destOrd="0" presId="urn:microsoft.com/office/officeart/2018/2/layout/IconVerticalSolidList"/>
    <dgm:cxn modelId="{9A30EDED-D42A-4CEF-9199-B3AE7D51DBBF}" type="presParOf" srcId="{87EF0105-0D62-490E-A44F-D3D50C754FE5}" destId="{74796B1B-5252-46F1-8EEC-4E04D7DFC30A}" srcOrd="1" destOrd="0" presId="urn:microsoft.com/office/officeart/2018/2/layout/IconVerticalSolidList"/>
    <dgm:cxn modelId="{10DC2444-4F4E-41DF-9857-1082F520687D}" type="presParOf" srcId="{87EF0105-0D62-490E-A44F-D3D50C754FE5}" destId="{5E7F5A77-512B-4085-91F8-D804BEDAD88F}" srcOrd="2" destOrd="0" presId="urn:microsoft.com/office/officeart/2018/2/layout/IconVerticalSolidList"/>
    <dgm:cxn modelId="{DA5966D9-34B5-445C-90F3-3D590210F600}" type="presParOf" srcId="{87EF0105-0D62-490E-A44F-D3D50C754FE5}" destId="{283AAA33-EA9E-47C0-8D13-F8616DE6CC6E}" srcOrd="3" destOrd="0" presId="urn:microsoft.com/office/officeart/2018/2/layout/IconVerticalSolidList"/>
    <dgm:cxn modelId="{56DD46D6-CDBD-4B4D-B760-DBEDE55BF3B2}" type="presParOf" srcId="{CAAD5696-CBCD-4699-8602-963662A07932}" destId="{9EE4A12D-9B68-4F4E-A1CB-3453104CBB1D}" srcOrd="1" destOrd="0" presId="urn:microsoft.com/office/officeart/2018/2/layout/IconVerticalSolidList"/>
    <dgm:cxn modelId="{497A2A79-C44A-4F0E-BA24-79478E7DDB5A}" type="presParOf" srcId="{CAAD5696-CBCD-4699-8602-963662A07932}" destId="{D3001A41-93F6-404E-83A0-17C6BEFC4975}" srcOrd="2" destOrd="0" presId="urn:microsoft.com/office/officeart/2018/2/layout/IconVerticalSolidList"/>
    <dgm:cxn modelId="{835982E6-009D-40FA-98AA-9EBE395D3DA5}" type="presParOf" srcId="{D3001A41-93F6-404E-83A0-17C6BEFC4975}" destId="{67156184-400D-4EDC-9E67-332F153C17B8}" srcOrd="0" destOrd="0" presId="urn:microsoft.com/office/officeart/2018/2/layout/IconVerticalSolidList"/>
    <dgm:cxn modelId="{B978B756-71CB-4D6E-AC55-E1FF027E0C02}" type="presParOf" srcId="{D3001A41-93F6-404E-83A0-17C6BEFC4975}" destId="{952DF4CD-19D6-4864-8E78-03C9F65CC846}" srcOrd="1" destOrd="0" presId="urn:microsoft.com/office/officeart/2018/2/layout/IconVerticalSolidList"/>
    <dgm:cxn modelId="{4E4219E2-E1FF-421B-885B-68C415597BB1}" type="presParOf" srcId="{D3001A41-93F6-404E-83A0-17C6BEFC4975}" destId="{76D370ED-D8E3-4A20-9529-BA7E56F4693C}" srcOrd="2" destOrd="0" presId="urn:microsoft.com/office/officeart/2018/2/layout/IconVerticalSolidList"/>
    <dgm:cxn modelId="{5B70C458-90A8-49EC-9FCC-8792F88BAE11}" type="presParOf" srcId="{D3001A41-93F6-404E-83A0-17C6BEFC4975}" destId="{DBDA314F-DABF-40A3-8C75-AE78B6AA51D7}" srcOrd="3" destOrd="0" presId="urn:microsoft.com/office/officeart/2018/2/layout/IconVerticalSolidList"/>
    <dgm:cxn modelId="{2F1818CE-EBB0-46BF-B63F-B62588FBEE7F}" type="presParOf" srcId="{CAAD5696-CBCD-4699-8602-963662A07932}" destId="{1214EF92-B809-431D-8DA1-9608C851EBB5}" srcOrd="3" destOrd="0" presId="urn:microsoft.com/office/officeart/2018/2/layout/IconVerticalSolidList"/>
    <dgm:cxn modelId="{0CDB1C78-8A39-4C5F-A860-A1E936EBA1F8}" type="presParOf" srcId="{CAAD5696-CBCD-4699-8602-963662A07932}" destId="{926241C4-4C09-4314-99B2-C96F910E60BD}" srcOrd="4" destOrd="0" presId="urn:microsoft.com/office/officeart/2018/2/layout/IconVerticalSolidList"/>
    <dgm:cxn modelId="{EDB18E40-9171-484F-9E5E-4FA84EDA2F6A}" type="presParOf" srcId="{926241C4-4C09-4314-99B2-C96F910E60BD}" destId="{E19A0476-D52C-4159-95D8-881A1AD0D2FF}" srcOrd="0" destOrd="0" presId="urn:microsoft.com/office/officeart/2018/2/layout/IconVerticalSolidList"/>
    <dgm:cxn modelId="{DCC5D36E-4A12-4481-85A3-58CCF1662499}" type="presParOf" srcId="{926241C4-4C09-4314-99B2-C96F910E60BD}" destId="{85400B51-372C-4BF2-9740-BD22FEE62A39}" srcOrd="1" destOrd="0" presId="urn:microsoft.com/office/officeart/2018/2/layout/IconVerticalSolidList"/>
    <dgm:cxn modelId="{34DBFF08-FCC7-43F8-9FD1-5AF8F69A0B0C}" type="presParOf" srcId="{926241C4-4C09-4314-99B2-C96F910E60BD}" destId="{A01D87F6-D5B4-42EA-80F2-C0CC94A9DDBF}" srcOrd="2" destOrd="0" presId="urn:microsoft.com/office/officeart/2018/2/layout/IconVerticalSolidList"/>
    <dgm:cxn modelId="{6AE0C20C-AEBB-4892-AF54-B9FBEA320B6F}" type="presParOf" srcId="{926241C4-4C09-4314-99B2-C96F910E60BD}" destId="{A0ADA6E0-F581-484E-BCEA-B8AA9E6D1BB6}" srcOrd="3" destOrd="0" presId="urn:microsoft.com/office/officeart/2018/2/layout/IconVerticalSolidList"/>
    <dgm:cxn modelId="{01089EAA-A323-422F-9886-E6174742899F}" type="presParOf" srcId="{CAAD5696-CBCD-4699-8602-963662A07932}" destId="{4FF806D3-2F0B-4BCA-9502-17782EA08E90}" srcOrd="5" destOrd="0" presId="urn:microsoft.com/office/officeart/2018/2/layout/IconVerticalSolidList"/>
    <dgm:cxn modelId="{22B161E4-912E-4A99-ADCE-79EE33F90CB2}" type="presParOf" srcId="{CAAD5696-CBCD-4699-8602-963662A07932}" destId="{2B76D642-16A3-4EB6-88B7-A687818FC3DB}" srcOrd="6" destOrd="0" presId="urn:microsoft.com/office/officeart/2018/2/layout/IconVerticalSolidList"/>
    <dgm:cxn modelId="{CD8ADEAB-8A26-4502-8994-6A846BDEBE87}" type="presParOf" srcId="{2B76D642-16A3-4EB6-88B7-A687818FC3DB}" destId="{4BEA54D8-9353-45D9-8228-D690AEBA131D}" srcOrd="0" destOrd="0" presId="urn:microsoft.com/office/officeart/2018/2/layout/IconVerticalSolidList"/>
    <dgm:cxn modelId="{584E8BDA-3EF9-4E4C-918C-13357BBFF43E}" type="presParOf" srcId="{2B76D642-16A3-4EB6-88B7-A687818FC3DB}" destId="{FAB79DEF-2889-4F5C-A509-05C6402C0B9F}" srcOrd="1" destOrd="0" presId="urn:microsoft.com/office/officeart/2018/2/layout/IconVerticalSolidList"/>
    <dgm:cxn modelId="{EB631BCB-8362-422C-A3E2-DDA01DBF185C}" type="presParOf" srcId="{2B76D642-16A3-4EB6-88B7-A687818FC3DB}" destId="{5D9FC821-B533-4A26-BF7E-5C16D6F92420}" srcOrd="2" destOrd="0" presId="urn:microsoft.com/office/officeart/2018/2/layout/IconVerticalSolidList"/>
    <dgm:cxn modelId="{04B0864C-3B03-4635-A4F5-F1D63747D682}" type="presParOf" srcId="{2B76D642-16A3-4EB6-88B7-A687818FC3DB}" destId="{07732688-C9AB-4F4F-BB30-FA6276ADC6C3}" srcOrd="3" destOrd="0" presId="urn:microsoft.com/office/officeart/2018/2/layout/IconVerticalSolidList"/>
    <dgm:cxn modelId="{441F4B9B-97C7-4FE0-84A1-A620BE12916C}" type="presParOf" srcId="{CAAD5696-CBCD-4699-8602-963662A07932}" destId="{8E753F1F-9172-4457-BCAD-C7769DF8E82B}" srcOrd="7" destOrd="0" presId="urn:microsoft.com/office/officeart/2018/2/layout/IconVerticalSolidList"/>
    <dgm:cxn modelId="{A76B47DC-C705-45BC-A110-5842472FFB7F}" type="presParOf" srcId="{CAAD5696-CBCD-4699-8602-963662A07932}" destId="{9D4DCAFF-104A-4232-8158-4338F1092D37}" srcOrd="8" destOrd="0" presId="urn:microsoft.com/office/officeart/2018/2/layout/IconVerticalSolidList"/>
    <dgm:cxn modelId="{F33064EB-9083-442F-BD09-3B6EFD3ADD42}" type="presParOf" srcId="{9D4DCAFF-104A-4232-8158-4338F1092D37}" destId="{77696169-2618-47FD-B0AD-7A0C77C5CCD5}" srcOrd="0" destOrd="0" presId="urn:microsoft.com/office/officeart/2018/2/layout/IconVerticalSolidList"/>
    <dgm:cxn modelId="{5AEA1873-69AE-42A0-A616-63BBF5EAB482}" type="presParOf" srcId="{9D4DCAFF-104A-4232-8158-4338F1092D37}" destId="{5842187A-8777-4498-94C6-C1A4BDE77CD5}" srcOrd="1" destOrd="0" presId="urn:microsoft.com/office/officeart/2018/2/layout/IconVerticalSolidList"/>
    <dgm:cxn modelId="{44D91863-791F-49C0-B564-FA14957B7345}" type="presParOf" srcId="{9D4DCAFF-104A-4232-8158-4338F1092D37}" destId="{7F4F9D55-84FE-4CBA-BAB3-EF63C2EE660A}" srcOrd="2" destOrd="0" presId="urn:microsoft.com/office/officeart/2018/2/layout/IconVerticalSolidList"/>
    <dgm:cxn modelId="{618149C4-5BDE-4220-AE2A-FA673649EDDB}" type="presParOf" srcId="{9D4DCAFF-104A-4232-8158-4338F1092D37}" destId="{9ECDD1D5-A8C4-41DE-937C-373BE7D52B0A}" srcOrd="3" destOrd="0" presId="urn:microsoft.com/office/officeart/2018/2/layout/IconVerticalSolidList"/>
    <dgm:cxn modelId="{B3CC7BC5-9C53-4D0C-B5A9-912A5561DBD8}" type="presParOf" srcId="{CAAD5696-CBCD-4699-8602-963662A07932}" destId="{CECDF88D-3FAC-41C6-BD31-408717BE6483}" srcOrd="9" destOrd="0" presId="urn:microsoft.com/office/officeart/2018/2/layout/IconVerticalSolidList"/>
    <dgm:cxn modelId="{5F6E784F-F618-45E6-A4F7-E527A6352D12}" type="presParOf" srcId="{CAAD5696-CBCD-4699-8602-963662A07932}" destId="{E9893098-3757-43F3-BE89-79BF76C6E351}" srcOrd="10" destOrd="0" presId="urn:microsoft.com/office/officeart/2018/2/layout/IconVerticalSolidList"/>
    <dgm:cxn modelId="{9AFCE3BF-7B26-4CD7-B1FD-C6B0F679C07E}" type="presParOf" srcId="{E9893098-3757-43F3-BE89-79BF76C6E351}" destId="{CBE30DC9-C908-4332-BCC1-2AF8CC692AFF}" srcOrd="0" destOrd="0" presId="urn:microsoft.com/office/officeart/2018/2/layout/IconVerticalSolidList"/>
    <dgm:cxn modelId="{BB7998AB-BF0C-411B-A740-D64ED92604BE}" type="presParOf" srcId="{E9893098-3757-43F3-BE89-79BF76C6E351}" destId="{7E45B89D-DFFF-4D0C-8482-14781C7361E6}" srcOrd="1" destOrd="0" presId="urn:microsoft.com/office/officeart/2018/2/layout/IconVerticalSolidList"/>
    <dgm:cxn modelId="{4BDEB366-70FA-46FC-B0D0-BA520D5A974B}" type="presParOf" srcId="{E9893098-3757-43F3-BE89-79BF76C6E351}" destId="{AA429083-BD41-43BE-B432-38A4A0029995}" srcOrd="2" destOrd="0" presId="urn:microsoft.com/office/officeart/2018/2/layout/IconVerticalSolidList"/>
    <dgm:cxn modelId="{316B8D06-F513-460F-BFED-3BCE15E569EB}" type="presParOf" srcId="{E9893098-3757-43F3-BE89-79BF76C6E351}" destId="{D1D27055-330D-4B85-A706-E04589EAFD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04C196-A84F-4D91-BAD8-F692EE24C72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F243059-DF0B-4DF6-A97D-68C505FAFF96}">
      <dgm:prSet/>
      <dgm:spPr/>
      <dgm:t>
        <a:bodyPr/>
        <a:lstStyle/>
        <a:p>
          <a:r>
            <a:rPr lang="en-US"/>
            <a:t>Disruption of supply chains</a:t>
          </a:r>
        </a:p>
      </dgm:t>
    </dgm:pt>
    <dgm:pt modelId="{566B8A02-5212-4628-93D0-1FF748EED34C}" type="parTrans" cxnId="{424C7932-BE51-4E1F-8575-7B5E9E717DB2}">
      <dgm:prSet/>
      <dgm:spPr/>
      <dgm:t>
        <a:bodyPr/>
        <a:lstStyle/>
        <a:p>
          <a:endParaRPr lang="en-US"/>
        </a:p>
      </dgm:t>
    </dgm:pt>
    <dgm:pt modelId="{D8FD4EE0-E146-4259-8170-FDB018CB5750}" type="sibTrans" cxnId="{424C7932-BE51-4E1F-8575-7B5E9E717DB2}">
      <dgm:prSet/>
      <dgm:spPr/>
      <dgm:t>
        <a:bodyPr/>
        <a:lstStyle/>
        <a:p>
          <a:endParaRPr lang="en-US"/>
        </a:p>
      </dgm:t>
    </dgm:pt>
    <dgm:pt modelId="{45249B98-85F5-439C-92F6-E25EED3D064B}">
      <dgm:prSet/>
      <dgm:spPr/>
      <dgm:t>
        <a:bodyPr/>
        <a:lstStyle/>
        <a:p>
          <a:r>
            <a:rPr lang="en-US"/>
            <a:t>Increased consumer prices</a:t>
          </a:r>
        </a:p>
      </dgm:t>
    </dgm:pt>
    <dgm:pt modelId="{922C4996-D0B3-4D16-9CE1-D76F79BA9DEC}" type="parTrans" cxnId="{70B4CF8D-BF85-4690-B327-E987691F52DA}">
      <dgm:prSet/>
      <dgm:spPr/>
      <dgm:t>
        <a:bodyPr/>
        <a:lstStyle/>
        <a:p>
          <a:endParaRPr lang="en-US"/>
        </a:p>
      </dgm:t>
    </dgm:pt>
    <dgm:pt modelId="{B06E975E-05F1-446C-AD1E-A06D8C0DF0B3}" type="sibTrans" cxnId="{70B4CF8D-BF85-4690-B327-E987691F52DA}">
      <dgm:prSet/>
      <dgm:spPr/>
      <dgm:t>
        <a:bodyPr/>
        <a:lstStyle/>
        <a:p>
          <a:endParaRPr lang="en-US"/>
        </a:p>
      </dgm:t>
    </dgm:pt>
    <dgm:pt modelId="{567A7C96-600E-4795-BDB3-42AE7C4DE230}">
      <dgm:prSet/>
      <dgm:spPr/>
      <dgm:t>
        <a:bodyPr/>
        <a:lstStyle/>
        <a:p>
          <a:r>
            <a:rPr lang="en-US"/>
            <a:t>Strain on diplomatic relations</a:t>
          </a:r>
        </a:p>
      </dgm:t>
    </dgm:pt>
    <dgm:pt modelId="{373D07B1-439E-4EF6-B94A-312E0E674850}" type="parTrans" cxnId="{A2075B7D-EA66-4C28-AC8B-CDEFFD4B52E4}">
      <dgm:prSet/>
      <dgm:spPr/>
      <dgm:t>
        <a:bodyPr/>
        <a:lstStyle/>
        <a:p>
          <a:endParaRPr lang="en-US"/>
        </a:p>
      </dgm:t>
    </dgm:pt>
    <dgm:pt modelId="{277CD91F-ECE0-480F-8061-3AAAB1C7908C}" type="sibTrans" cxnId="{A2075B7D-EA66-4C28-AC8B-CDEFFD4B52E4}">
      <dgm:prSet/>
      <dgm:spPr/>
      <dgm:t>
        <a:bodyPr/>
        <a:lstStyle/>
        <a:p>
          <a:endParaRPr lang="en-US"/>
        </a:p>
      </dgm:t>
    </dgm:pt>
    <dgm:pt modelId="{C709FF2F-20FC-415F-B3E0-6E5BC7326A58}">
      <dgm:prSet/>
      <dgm:spPr/>
      <dgm:t>
        <a:bodyPr/>
        <a:lstStyle/>
        <a:p>
          <a:r>
            <a:rPr lang="en-US"/>
            <a:t>Opportunities for third-party countries (e.g., Vietnam gaining from U.S.–China trade war)</a:t>
          </a:r>
        </a:p>
      </dgm:t>
    </dgm:pt>
    <dgm:pt modelId="{147CE70D-84D6-46F2-BB53-8E4E4FBA3E19}" type="parTrans" cxnId="{D014828D-FCB5-4A78-8318-4C672D65C415}">
      <dgm:prSet/>
      <dgm:spPr/>
      <dgm:t>
        <a:bodyPr/>
        <a:lstStyle/>
        <a:p>
          <a:endParaRPr lang="en-US"/>
        </a:p>
      </dgm:t>
    </dgm:pt>
    <dgm:pt modelId="{8C1572C0-6427-4F9F-AA91-563E49F23EFC}" type="sibTrans" cxnId="{D014828D-FCB5-4A78-8318-4C672D65C415}">
      <dgm:prSet/>
      <dgm:spPr/>
      <dgm:t>
        <a:bodyPr/>
        <a:lstStyle/>
        <a:p>
          <a:endParaRPr lang="en-US"/>
        </a:p>
      </dgm:t>
    </dgm:pt>
    <dgm:pt modelId="{91E2DFC0-840C-455A-9BF3-F28191785B43}" type="pres">
      <dgm:prSet presAssocID="{B604C196-A84F-4D91-BAD8-F692EE24C728}" presName="vert0" presStyleCnt="0">
        <dgm:presLayoutVars>
          <dgm:dir/>
          <dgm:animOne val="branch"/>
          <dgm:animLvl val="lvl"/>
        </dgm:presLayoutVars>
      </dgm:prSet>
      <dgm:spPr/>
    </dgm:pt>
    <dgm:pt modelId="{508817FA-DDB5-485C-8AFE-0FC667E7EBCC}" type="pres">
      <dgm:prSet presAssocID="{EF243059-DF0B-4DF6-A97D-68C505FAFF96}" presName="thickLine" presStyleLbl="alignNode1" presStyleIdx="0" presStyleCnt="4"/>
      <dgm:spPr/>
    </dgm:pt>
    <dgm:pt modelId="{D7DAD487-16CA-43C0-9661-281F9BF05E5C}" type="pres">
      <dgm:prSet presAssocID="{EF243059-DF0B-4DF6-A97D-68C505FAFF96}" presName="horz1" presStyleCnt="0"/>
      <dgm:spPr/>
    </dgm:pt>
    <dgm:pt modelId="{1A57EE91-7F78-473F-A57D-2B6DB2E3834D}" type="pres">
      <dgm:prSet presAssocID="{EF243059-DF0B-4DF6-A97D-68C505FAFF96}" presName="tx1" presStyleLbl="revTx" presStyleIdx="0" presStyleCnt="4"/>
      <dgm:spPr/>
    </dgm:pt>
    <dgm:pt modelId="{A18DCD8A-C6C3-40C1-99BE-E3F46C955843}" type="pres">
      <dgm:prSet presAssocID="{EF243059-DF0B-4DF6-A97D-68C505FAFF96}" presName="vert1" presStyleCnt="0"/>
      <dgm:spPr/>
    </dgm:pt>
    <dgm:pt modelId="{3AD832E2-8102-4FC5-9AE7-F28EDBDD5C8B}" type="pres">
      <dgm:prSet presAssocID="{45249B98-85F5-439C-92F6-E25EED3D064B}" presName="thickLine" presStyleLbl="alignNode1" presStyleIdx="1" presStyleCnt="4"/>
      <dgm:spPr/>
    </dgm:pt>
    <dgm:pt modelId="{3969D20B-27BA-498D-B932-83B0741A5FCC}" type="pres">
      <dgm:prSet presAssocID="{45249B98-85F5-439C-92F6-E25EED3D064B}" presName="horz1" presStyleCnt="0"/>
      <dgm:spPr/>
    </dgm:pt>
    <dgm:pt modelId="{FC52FED2-E409-495B-869A-620ED591787D}" type="pres">
      <dgm:prSet presAssocID="{45249B98-85F5-439C-92F6-E25EED3D064B}" presName="tx1" presStyleLbl="revTx" presStyleIdx="1" presStyleCnt="4"/>
      <dgm:spPr/>
    </dgm:pt>
    <dgm:pt modelId="{3880CA60-D2BC-4B77-A032-7DA5F2DB6164}" type="pres">
      <dgm:prSet presAssocID="{45249B98-85F5-439C-92F6-E25EED3D064B}" presName="vert1" presStyleCnt="0"/>
      <dgm:spPr/>
    </dgm:pt>
    <dgm:pt modelId="{93854379-5CA0-4B11-823A-91B5E1F22A69}" type="pres">
      <dgm:prSet presAssocID="{567A7C96-600E-4795-BDB3-42AE7C4DE230}" presName="thickLine" presStyleLbl="alignNode1" presStyleIdx="2" presStyleCnt="4"/>
      <dgm:spPr/>
    </dgm:pt>
    <dgm:pt modelId="{9858380D-2D72-4FED-BFD0-41D4D6960155}" type="pres">
      <dgm:prSet presAssocID="{567A7C96-600E-4795-BDB3-42AE7C4DE230}" presName="horz1" presStyleCnt="0"/>
      <dgm:spPr/>
    </dgm:pt>
    <dgm:pt modelId="{42D81D60-AC3E-4DDF-9B95-5721BB90C7DF}" type="pres">
      <dgm:prSet presAssocID="{567A7C96-600E-4795-BDB3-42AE7C4DE230}" presName="tx1" presStyleLbl="revTx" presStyleIdx="2" presStyleCnt="4"/>
      <dgm:spPr/>
    </dgm:pt>
    <dgm:pt modelId="{155F7DF3-E344-4AA7-8233-A892A151E5F2}" type="pres">
      <dgm:prSet presAssocID="{567A7C96-600E-4795-BDB3-42AE7C4DE230}" presName="vert1" presStyleCnt="0"/>
      <dgm:spPr/>
    </dgm:pt>
    <dgm:pt modelId="{ED3D3D6D-44C9-4EC9-A143-7BC506098404}" type="pres">
      <dgm:prSet presAssocID="{C709FF2F-20FC-415F-B3E0-6E5BC7326A58}" presName="thickLine" presStyleLbl="alignNode1" presStyleIdx="3" presStyleCnt="4"/>
      <dgm:spPr/>
    </dgm:pt>
    <dgm:pt modelId="{6B6F0DD2-5549-43F4-B9B7-F9BB75389396}" type="pres">
      <dgm:prSet presAssocID="{C709FF2F-20FC-415F-B3E0-6E5BC7326A58}" presName="horz1" presStyleCnt="0"/>
      <dgm:spPr/>
    </dgm:pt>
    <dgm:pt modelId="{828EA1D4-87DA-468B-B397-8611E4AFDC96}" type="pres">
      <dgm:prSet presAssocID="{C709FF2F-20FC-415F-B3E0-6E5BC7326A58}" presName="tx1" presStyleLbl="revTx" presStyleIdx="3" presStyleCnt="4"/>
      <dgm:spPr/>
    </dgm:pt>
    <dgm:pt modelId="{D6744104-7383-4F88-A30E-C105A12A4D67}" type="pres">
      <dgm:prSet presAssocID="{C709FF2F-20FC-415F-B3E0-6E5BC7326A58}" presName="vert1" presStyleCnt="0"/>
      <dgm:spPr/>
    </dgm:pt>
  </dgm:ptLst>
  <dgm:cxnLst>
    <dgm:cxn modelId="{424C7932-BE51-4E1F-8575-7B5E9E717DB2}" srcId="{B604C196-A84F-4D91-BAD8-F692EE24C728}" destId="{EF243059-DF0B-4DF6-A97D-68C505FAFF96}" srcOrd="0" destOrd="0" parTransId="{566B8A02-5212-4628-93D0-1FF748EED34C}" sibTransId="{D8FD4EE0-E146-4259-8170-FDB018CB5750}"/>
    <dgm:cxn modelId="{5C05EA4A-4491-44E6-8498-A734DB0BD7A8}" type="presOf" srcId="{C709FF2F-20FC-415F-B3E0-6E5BC7326A58}" destId="{828EA1D4-87DA-468B-B397-8611E4AFDC96}" srcOrd="0" destOrd="0" presId="urn:microsoft.com/office/officeart/2008/layout/LinedList"/>
    <dgm:cxn modelId="{A2075B7D-EA66-4C28-AC8B-CDEFFD4B52E4}" srcId="{B604C196-A84F-4D91-BAD8-F692EE24C728}" destId="{567A7C96-600E-4795-BDB3-42AE7C4DE230}" srcOrd="2" destOrd="0" parTransId="{373D07B1-439E-4EF6-B94A-312E0E674850}" sibTransId="{277CD91F-ECE0-480F-8061-3AAAB1C7908C}"/>
    <dgm:cxn modelId="{598ED47E-6D19-4358-B721-552CB75576AF}" type="presOf" srcId="{B604C196-A84F-4D91-BAD8-F692EE24C728}" destId="{91E2DFC0-840C-455A-9BF3-F28191785B43}" srcOrd="0" destOrd="0" presId="urn:microsoft.com/office/officeart/2008/layout/LinedList"/>
    <dgm:cxn modelId="{D014828D-FCB5-4A78-8318-4C672D65C415}" srcId="{B604C196-A84F-4D91-BAD8-F692EE24C728}" destId="{C709FF2F-20FC-415F-B3E0-6E5BC7326A58}" srcOrd="3" destOrd="0" parTransId="{147CE70D-84D6-46F2-BB53-8E4E4FBA3E19}" sibTransId="{8C1572C0-6427-4F9F-AA91-563E49F23EFC}"/>
    <dgm:cxn modelId="{70B4CF8D-BF85-4690-B327-E987691F52DA}" srcId="{B604C196-A84F-4D91-BAD8-F692EE24C728}" destId="{45249B98-85F5-439C-92F6-E25EED3D064B}" srcOrd="1" destOrd="0" parTransId="{922C4996-D0B3-4D16-9CE1-D76F79BA9DEC}" sibTransId="{B06E975E-05F1-446C-AD1E-A06D8C0DF0B3}"/>
    <dgm:cxn modelId="{06585190-BED1-4D19-888C-474839C843F9}" type="presOf" srcId="{45249B98-85F5-439C-92F6-E25EED3D064B}" destId="{FC52FED2-E409-495B-869A-620ED591787D}" srcOrd="0" destOrd="0" presId="urn:microsoft.com/office/officeart/2008/layout/LinedList"/>
    <dgm:cxn modelId="{9E0B7A91-FCD7-4FDA-ADE2-C1014DA991B7}" type="presOf" srcId="{567A7C96-600E-4795-BDB3-42AE7C4DE230}" destId="{42D81D60-AC3E-4DDF-9B95-5721BB90C7DF}" srcOrd="0" destOrd="0" presId="urn:microsoft.com/office/officeart/2008/layout/LinedList"/>
    <dgm:cxn modelId="{245BA8F5-7C11-4609-921F-11AEC5562D20}" type="presOf" srcId="{EF243059-DF0B-4DF6-A97D-68C505FAFF96}" destId="{1A57EE91-7F78-473F-A57D-2B6DB2E3834D}" srcOrd="0" destOrd="0" presId="urn:microsoft.com/office/officeart/2008/layout/LinedList"/>
    <dgm:cxn modelId="{A7394B7F-FD97-46D1-9156-EF063559DE87}" type="presParOf" srcId="{91E2DFC0-840C-455A-9BF3-F28191785B43}" destId="{508817FA-DDB5-485C-8AFE-0FC667E7EBCC}" srcOrd="0" destOrd="0" presId="urn:microsoft.com/office/officeart/2008/layout/LinedList"/>
    <dgm:cxn modelId="{472B1301-D247-452E-9708-1AE2C7777C7E}" type="presParOf" srcId="{91E2DFC0-840C-455A-9BF3-F28191785B43}" destId="{D7DAD487-16CA-43C0-9661-281F9BF05E5C}" srcOrd="1" destOrd="0" presId="urn:microsoft.com/office/officeart/2008/layout/LinedList"/>
    <dgm:cxn modelId="{86A17F13-E667-4774-93E7-6A20532FABEC}" type="presParOf" srcId="{D7DAD487-16CA-43C0-9661-281F9BF05E5C}" destId="{1A57EE91-7F78-473F-A57D-2B6DB2E3834D}" srcOrd="0" destOrd="0" presId="urn:microsoft.com/office/officeart/2008/layout/LinedList"/>
    <dgm:cxn modelId="{84BECD5B-A535-4067-AE2F-B81FA47CE934}" type="presParOf" srcId="{D7DAD487-16CA-43C0-9661-281F9BF05E5C}" destId="{A18DCD8A-C6C3-40C1-99BE-E3F46C955843}" srcOrd="1" destOrd="0" presId="urn:microsoft.com/office/officeart/2008/layout/LinedList"/>
    <dgm:cxn modelId="{0BD23DE8-F56B-480A-A6DE-2DC6CACF39DA}" type="presParOf" srcId="{91E2DFC0-840C-455A-9BF3-F28191785B43}" destId="{3AD832E2-8102-4FC5-9AE7-F28EDBDD5C8B}" srcOrd="2" destOrd="0" presId="urn:microsoft.com/office/officeart/2008/layout/LinedList"/>
    <dgm:cxn modelId="{38D2207E-3741-409A-8899-D12B9D897C28}" type="presParOf" srcId="{91E2DFC0-840C-455A-9BF3-F28191785B43}" destId="{3969D20B-27BA-498D-B932-83B0741A5FCC}" srcOrd="3" destOrd="0" presId="urn:microsoft.com/office/officeart/2008/layout/LinedList"/>
    <dgm:cxn modelId="{111C094E-B829-40B3-B5D5-D6BA9A503B31}" type="presParOf" srcId="{3969D20B-27BA-498D-B932-83B0741A5FCC}" destId="{FC52FED2-E409-495B-869A-620ED591787D}" srcOrd="0" destOrd="0" presId="urn:microsoft.com/office/officeart/2008/layout/LinedList"/>
    <dgm:cxn modelId="{B8B07CB0-08D4-43AB-8A69-9504A47188F9}" type="presParOf" srcId="{3969D20B-27BA-498D-B932-83B0741A5FCC}" destId="{3880CA60-D2BC-4B77-A032-7DA5F2DB6164}" srcOrd="1" destOrd="0" presId="urn:microsoft.com/office/officeart/2008/layout/LinedList"/>
    <dgm:cxn modelId="{54D257DF-1227-450E-99E5-B43A37CC5B0D}" type="presParOf" srcId="{91E2DFC0-840C-455A-9BF3-F28191785B43}" destId="{93854379-5CA0-4B11-823A-91B5E1F22A69}" srcOrd="4" destOrd="0" presId="urn:microsoft.com/office/officeart/2008/layout/LinedList"/>
    <dgm:cxn modelId="{126E5621-7449-45A2-9286-3D949F39DBE8}" type="presParOf" srcId="{91E2DFC0-840C-455A-9BF3-F28191785B43}" destId="{9858380D-2D72-4FED-BFD0-41D4D6960155}" srcOrd="5" destOrd="0" presId="urn:microsoft.com/office/officeart/2008/layout/LinedList"/>
    <dgm:cxn modelId="{370C3716-BAAE-45F6-940B-7619995F5CE2}" type="presParOf" srcId="{9858380D-2D72-4FED-BFD0-41D4D6960155}" destId="{42D81D60-AC3E-4DDF-9B95-5721BB90C7DF}" srcOrd="0" destOrd="0" presId="urn:microsoft.com/office/officeart/2008/layout/LinedList"/>
    <dgm:cxn modelId="{00DA9C98-0912-4D10-9832-BCB2307E719C}" type="presParOf" srcId="{9858380D-2D72-4FED-BFD0-41D4D6960155}" destId="{155F7DF3-E344-4AA7-8233-A892A151E5F2}" srcOrd="1" destOrd="0" presId="urn:microsoft.com/office/officeart/2008/layout/LinedList"/>
    <dgm:cxn modelId="{09FBD181-A05C-4F64-87CC-D434775EC94C}" type="presParOf" srcId="{91E2DFC0-840C-455A-9BF3-F28191785B43}" destId="{ED3D3D6D-44C9-4EC9-A143-7BC506098404}" srcOrd="6" destOrd="0" presId="urn:microsoft.com/office/officeart/2008/layout/LinedList"/>
    <dgm:cxn modelId="{082D4EC2-321A-4D99-A805-91CACFF9F975}" type="presParOf" srcId="{91E2DFC0-840C-455A-9BF3-F28191785B43}" destId="{6B6F0DD2-5549-43F4-B9B7-F9BB75389396}" srcOrd="7" destOrd="0" presId="urn:microsoft.com/office/officeart/2008/layout/LinedList"/>
    <dgm:cxn modelId="{A381C42C-6B67-4FAE-BACF-DD6810DD62EC}" type="presParOf" srcId="{6B6F0DD2-5549-43F4-B9B7-F9BB75389396}" destId="{828EA1D4-87DA-468B-B397-8611E4AFDC96}" srcOrd="0" destOrd="0" presId="urn:microsoft.com/office/officeart/2008/layout/LinedList"/>
    <dgm:cxn modelId="{68D3C36A-211B-4603-820D-C8E2281C4BD5}" type="presParOf" srcId="{6B6F0DD2-5549-43F4-B9B7-F9BB75389396}" destId="{D6744104-7383-4F88-A30E-C105A12A4D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53736-FBFB-4DB8-886F-489DF599BEAF}">
      <dsp:nvSpPr>
        <dsp:cNvPr id="0" name=""/>
        <dsp:cNvSpPr/>
      </dsp:nvSpPr>
      <dsp:spPr>
        <a:xfrm>
          <a:off x="0" y="0"/>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6BB4BD-2D52-44D6-B19D-962E854B8A44}">
      <dsp:nvSpPr>
        <dsp:cNvPr id="0" name=""/>
        <dsp:cNvSpPr/>
      </dsp:nvSpPr>
      <dsp:spPr>
        <a:xfrm>
          <a:off x="0" y="0"/>
          <a:ext cx="6291714" cy="2765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There are a large number of anomalies in the DUM: the ‘sign effect’; the ‘magnitude effect’; the ‘delay-speedup’ asymmetry; the preference for improving sequences; the ‘date/delay effect’; and violations of independence and preference for spread</a:t>
          </a:r>
        </a:p>
      </dsp:txBody>
      <dsp:txXfrm>
        <a:off x="0" y="0"/>
        <a:ext cx="6291714" cy="2765367"/>
      </dsp:txXfrm>
    </dsp:sp>
    <dsp:sp modelId="{70D4019D-DB35-4F39-9C8E-3DFEEA2927F1}">
      <dsp:nvSpPr>
        <dsp:cNvPr id="0" name=""/>
        <dsp:cNvSpPr/>
      </dsp:nvSpPr>
      <dsp:spPr>
        <a:xfrm>
          <a:off x="0" y="2765367"/>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E03475-09E5-4729-81F4-2F50AF60F6C8}">
      <dsp:nvSpPr>
        <dsp:cNvPr id="0" name=""/>
        <dsp:cNvSpPr/>
      </dsp:nvSpPr>
      <dsp:spPr>
        <a:xfrm>
          <a:off x="0" y="2765367"/>
          <a:ext cx="6291714" cy="2765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 The anomalies in the DUM should not be regarded as mistakes or errors in judgement. Instead, they imply that the model lacks both descriptive and normative validity.</a:t>
          </a:r>
        </a:p>
      </dsp:txBody>
      <dsp:txXfrm>
        <a:off x="0" y="2765367"/>
        <a:ext cx="6291714" cy="27653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A8D8A-AD65-453A-896E-68385BC83AC7}">
      <dsp:nvSpPr>
        <dsp:cNvPr id="0" name=""/>
        <dsp:cNvSpPr/>
      </dsp:nvSpPr>
      <dsp:spPr>
        <a:xfrm>
          <a:off x="0" y="84805"/>
          <a:ext cx="7559504" cy="117475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Sign Effect – People discount gains more than losses, valuing future losses more heavily than future gains.</a:t>
          </a:r>
        </a:p>
      </dsp:txBody>
      <dsp:txXfrm>
        <a:off x="57347" y="142152"/>
        <a:ext cx="7444810" cy="1060059"/>
      </dsp:txXfrm>
    </dsp:sp>
    <dsp:sp modelId="{C0910BFB-F5DD-4848-A6B8-ED380D4FA34B}">
      <dsp:nvSpPr>
        <dsp:cNvPr id="0" name=""/>
        <dsp:cNvSpPr/>
      </dsp:nvSpPr>
      <dsp:spPr>
        <a:xfrm>
          <a:off x="0" y="1320038"/>
          <a:ext cx="7559504" cy="1174753"/>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Magnitude Effect – Larger rewards are discounted less than smaller ones, meaning people are more patient for significant gains.</a:t>
          </a:r>
        </a:p>
      </dsp:txBody>
      <dsp:txXfrm>
        <a:off x="57347" y="1377385"/>
        <a:ext cx="7444810" cy="1060059"/>
      </dsp:txXfrm>
    </dsp:sp>
    <dsp:sp modelId="{D85CABFD-48A4-49FE-9E73-307523D3ADBF}">
      <dsp:nvSpPr>
        <dsp:cNvPr id="0" name=""/>
        <dsp:cNvSpPr/>
      </dsp:nvSpPr>
      <dsp:spPr>
        <a:xfrm>
          <a:off x="0" y="2555271"/>
          <a:ext cx="7559504" cy="1174753"/>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Delay-Speedup Asymmetry – People demand higher compensation to delay a reward than they are willing to pay to speed it up.</a:t>
          </a:r>
        </a:p>
      </dsp:txBody>
      <dsp:txXfrm>
        <a:off x="57347" y="2612618"/>
        <a:ext cx="7444810" cy="1060059"/>
      </dsp:txXfrm>
    </dsp:sp>
    <dsp:sp modelId="{9AA0498A-B01D-49CF-A398-7EB2F85844DC}">
      <dsp:nvSpPr>
        <dsp:cNvPr id="0" name=""/>
        <dsp:cNvSpPr/>
      </dsp:nvSpPr>
      <dsp:spPr>
        <a:xfrm>
          <a:off x="0" y="3790505"/>
          <a:ext cx="7559504" cy="1174753"/>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Preference for Improving Sequences – Individuals prefer outcomes that improve over time rather than those that decline.</a:t>
          </a:r>
        </a:p>
      </dsp:txBody>
      <dsp:txXfrm>
        <a:off x="57347" y="3847852"/>
        <a:ext cx="7444810" cy="1060059"/>
      </dsp:txXfrm>
    </dsp:sp>
    <dsp:sp modelId="{4EACC08B-4DBB-4AC5-B826-6102127AFD93}">
      <dsp:nvSpPr>
        <dsp:cNvPr id="0" name=""/>
        <dsp:cNvSpPr/>
      </dsp:nvSpPr>
      <dsp:spPr>
        <a:xfrm>
          <a:off x="0" y="5025738"/>
          <a:ext cx="7559504" cy="1174753"/>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Date/Delay Effect – Preferences for future rewards change depending on whether delays are framed as absolute dates or time differences.</a:t>
          </a:r>
        </a:p>
      </dsp:txBody>
      <dsp:txXfrm>
        <a:off x="57347" y="5083085"/>
        <a:ext cx="7444810" cy="1060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F367B-5991-4862-8312-44AFB5DC87D4}">
      <dsp:nvSpPr>
        <dsp:cNvPr id="0" name=""/>
        <dsp:cNvSpPr/>
      </dsp:nvSpPr>
      <dsp:spPr>
        <a:xfrm>
          <a:off x="0" y="2350"/>
          <a:ext cx="777240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BC7777A-B2D7-426F-9968-29C44D89EB3A}">
      <dsp:nvSpPr>
        <dsp:cNvPr id="0" name=""/>
        <dsp:cNvSpPr/>
      </dsp:nvSpPr>
      <dsp:spPr>
        <a:xfrm>
          <a:off x="0" y="2350"/>
          <a:ext cx="7772401" cy="1603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Prospect theory belongs to the behavioral economic subgroup, describing how individuals make a choice between probabilistic alternatives where risk is involved and the probability of different outcomes is unknown. </a:t>
          </a:r>
        </a:p>
      </dsp:txBody>
      <dsp:txXfrm>
        <a:off x="0" y="2350"/>
        <a:ext cx="7772401" cy="1603312"/>
      </dsp:txXfrm>
    </dsp:sp>
    <dsp:sp modelId="{7B503A02-DC4E-4C4A-8A15-54821E2E5F91}">
      <dsp:nvSpPr>
        <dsp:cNvPr id="0" name=""/>
        <dsp:cNvSpPr/>
      </dsp:nvSpPr>
      <dsp:spPr>
        <a:xfrm>
          <a:off x="0" y="1605663"/>
          <a:ext cx="777240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11D7D41-BEDC-495D-B238-25B35E89C72E}">
      <dsp:nvSpPr>
        <dsp:cNvPr id="0" name=""/>
        <dsp:cNvSpPr/>
      </dsp:nvSpPr>
      <dsp:spPr>
        <a:xfrm>
          <a:off x="0" y="1605663"/>
          <a:ext cx="7772401" cy="1603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This theory was formulated in 1979 and further developed in 1992 by Amos Tversky and Daniel Kahneman, deeming it more psychologically accurate in how decisions are made compared with expected utility theory.</a:t>
          </a:r>
        </a:p>
      </dsp:txBody>
      <dsp:txXfrm>
        <a:off x="0" y="1605663"/>
        <a:ext cx="7772401" cy="1603312"/>
      </dsp:txXfrm>
    </dsp:sp>
    <dsp:sp modelId="{9B358998-52C7-46D2-8FC0-F1C7276B7F20}">
      <dsp:nvSpPr>
        <dsp:cNvPr id="0" name=""/>
        <dsp:cNvSpPr/>
      </dsp:nvSpPr>
      <dsp:spPr>
        <a:xfrm>
          <a:off x="0" y="3208976"/>
          <a:ext cx="777240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BA7B33E-00B2-4DA6-814D-850D731519BD}">
      <dsp:nvSpPr>
        <dsp:cNvPr id="0" name=""/>
        <dsp:cNvSpPr/>
      </dsp:nvSpPr>
      <dsp:spPr>
        <a:xfrm>
          <a:off x="0" y="3208976"/>
          <a:ext cx="7772401" cy="1603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Prospect theory says that investors value gains and losses differently. That is, if an investor is presented an investment option based on potential gains, and another based on potential losses, the investor will choose an investment where potential gains are presented.</a:t>
          </a:r>
        </a:p>
      </dsp:txBody>
      <dsp:txXfrm>
        <a:off x="0" y="3208976"/>
        <a:ext cx="7772401" cy="1603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1C405-E95E-49F7-B325-C6EBD3C274E9}">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52CA6-6BFE-4AAF-8CBE-6AE56E3BD57C}">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It is often assumed in analysis that the relevant reference point for evaluating gains and losses is the current status of wealth or welfare, but this need not be the case. </a:t>
          </a:r>
        </a:p>
      </dsp:txBody>
      <dsp:txXfrm>
        <a:off x="608661" y="692298"/>
        <a:ext cx="4508047" cy="2799040"/>
      </dsp:txXfrm>
    </dsp:sp>
    <dsp:sp modelId="{C9BCE282-E169-4984-9853-6DECFEEBCA0C}">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3E938-0A51-4B35-A855-587C47398B53}">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In particular, the relevant reference point may be the expected status rather than the current status,</a:t>
          </a:r>
        </a:p>
      </dsp:txBody>
      <dsp:txXfrm>
        <a:off x="6331365" y="692298"/>
        <a:ext cx="4508047" cy="2799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B74DF-7DD5-4C9E-A38E-3DAD8F84E092}">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C4B64-0B13-4C73-9F6A-9D7AC55F7565}">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The Permanent Income Hypothesis </a:t>
          </a:r>
          <a:r>
            <a:rPr lang="en-US" sz="2200" kern="1200"/>
            <a:t>(PIH) suggests that consumers base their spending on their expected long-term average income, or permanent income, rather than on their current, potentially fluctuating income. </a:t>
          </a:r>
        </a:p>
      </dsp:txBody>
      <dsp:txXfrm>
        <a:off x="585701" y="873933"/>
        <a:ext cx="4337991" cy="2693452"/>
      </dsp:txXfrm>
    </dsp:sp>
    <dsp:sp modelId="{9F9F333D-1AE6-4589-84A8-51812EEBB0D9}">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90AA-01E8-4607-9E76-2CFB8E4E2B57}">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Temporary or transitory income, </a:t>
          </a:r>
          <a:r>
            <a:rPr lang="en-US" sz="2200" kern="1200"/>
            <a:t>which is unexpected and not expected to persist, is viewed as having a minimal impact on consumption. </a:t>
          </a:r>
        </a:p>
      </dsp:txBody>
      <dsp:txXfrm>
        <a:off x="6092527" y="873933"/>
        <a:ext cx="4337991" cy="26934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DE651-60D0-44F5-A92A-0F0C0D8B103C}">
      <dsp:nvSpPr>
        <dsp:cNvPr id="0" name=""/>
        <dsp:cNvSpPr/>
      </dsp:nvSpPr>
      <dsp:spPr>
        <a:xfrm>
          <a:off x="0" y="1783"/>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96B1B-5252-46F1-8EEC-4E04D7DFC30A}">
      <dsp:nvSpPr>
        <dsp:cNvPr id="0" name=""/>
        <dsp:cNvSpPr/>
      </dsp:nvSpPr>
      <dsp:spPr>
        <a:xfrm>
          <a:off x="229911" y="172791"/>
          <a:ext cx="418020" cy="4180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3AAA33-EA9E-47C0-8D13-F8616DE6CC6E}">
      <dsp:nvSpPr>
        <dsp:cNvPr id="0" name=""/>
        <dsp:cNvSpPr/>
      </dsp:nvSpPr>
      <dsp:spPr>
        <a:xfrm>
          <a:off x="877842" y="1783"/>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b="1" i="0" kern="1200" baseline="0"/>
            <a:t>India Brand Equity Foundation (IBEF)</a:t>
          </a:r>
          <a:r>
            <a:rPr lang="en-US" sz="1900" b="0" i="0" kern="1200" baseline="0"/>
            <a:t>:</a:t>
          </a:r>
          <a:endParaRPr lang="en-US" sz="1900" kern="1200"/>
        </a:p>
      </dsp:txBody>
      <dsp:txXfrm>
        <a:off x="877842" y="1783"/>
        <a:ext cx="5486381" cy="760036"/>
      </dsp:txXfrm>
    </dsp:sp>
    <dsp:sp modelId="{67156184-400D-4EDC-9E67-332F153C17B8}">
      <dsp:nvSpPr>
        <dsp:cNvPr id="0" name=""/>
        <dsp:cNvSpPr/>
      </dsp:nvSpPr>
      <dsp:spPr>
        <a:xfrm>
          <a:off x="0" y="951829"/>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DF4CD-19D6-4864-8E78-03C9F65CC846}">
      <dsp:nvSpPr>
        <dsp:cNvPr id="0" name=""/>
        <dsp:cNvSpPr/>
      </dsp:nvSpPr>
      <dsp:spPr>
        <a:xfrm>
          <a:off x="229911" y="1122837"/>
          <a:ext cx="418020" cy="418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DA314F-DABF-40A3-8C75-AE78B6AA51D7}">
      <dsp:nvSpPr>
        <dsp:cNvPr id="0" name=""/>
        <dsp:cNvSpPr/>
      </dsp:nvSpPr>
      <dsp:spPr>
        <a:xfrm>
          <a:off x="877842" y="951829"/>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b="0" i="0" kern="1200" baseline="0"/>
            <a:t>Promotes “Brand India” in global exhibitions and trade expos.</a:t>
          </a:r>
          <a:endParaRPr lang="en-US" sz="1900" kern="1200"/>
        </a:p>
      </dsp:txBody>
      <dsp:txXfrm>
        <a:off x="877842" y="951829"/>
        <a:ext cx="5486381" cy="760036"/>
      </dsp:txXfrm>
    </dsp:sp>
    <dsp:sp modelId="{E19A0476-D52C-4159-95D8-881A1AD0D2FF}">
      <dsp:nvSpPr>
        <dsp:cNvPr id="0" name=""/>
        <dsp:cNvSpPr/>
      </dsp:nvSpPr>
      <dsp:spPr>
        <a:xfrm>
          <a:off x="0" y="1901874"/>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00B51-372C-4BF2-9740-BD22FEE62A39}">
      <dsp:nvSpPr>
        <dsp:cNvPr id="0" name=""/>
        <dsp:cNvSpPr/>
      </dsp:nvSpPr>
      <dsp:spPr>
        <a:xfrm>
          <a:off x="229911" y="2072883"/>
          <a:ext cx="418020" cy="4180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ADA6E0-F581-484E-BCEA-B8AA9E6D1BB6}">
      <dsp:nvSpPr>
        <dsp:cNvPr id="0" name=""/>
        <dsp:cNvSpPr/>
      </dsp:nvSpPr>
      <dsp:spPr>
        <a:xfrm>
          <a:off x="877842" y="1901874"/>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b="1" i="0" kern="1200" baseline="0"/>
            <a:t>One District One Product (ODOP)</a:t>
          </a:r>
          <a:r>
            <a:rPr lang="en-US" sz="1900" b="0" i="0" kern="1200" baseline="0"/>
            <a:t> + Export Hubs:</a:t>
          </a:r>
          <a:endParaRPr lang="en-US" sz="1900" kern="1200"/>
        </a:p>
      </dsp:txBody>
      <dsp:txXfrm>
        <a:off x="877842" y="1901874"/>
        <a:ext cx="5486381" cy="760036"/>
      </dsp:txXfrm>
    </dsp:sp>
    <dsp:sp modelId="{4BEA54D8-9353-45D9-8228-D690AEBA131D}">
      <dsp:nvSpPr>
        <dsp:cNvPr id="0" name=""/>
        <dsp:cNvSpPr/>
      </dsp:nvSpPr>
      <dsp:spPr>
        <a:xfrm>
          <a:off x="0" y="2851920"/>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79DEF-2889-4F5C-A509-05C6402C0B9F}">
      <dsp:nvSpPr>
        <dsp:cNvPr id="0" name=""/>
        <dsp:cNvSpPr/>
      </dsp:nvSpPr>
      <dsp:spPr>
        <a:xfrm>
          <a:off x="229911" y="3022928"/>
          <a:ext cx="418020" cy="4180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732688-C9AB-4F4F-BB30-FA6276ADC6C3}">
      <dsp:nvSpPr>
        <dsp:cNvPr id="0" name=""/>
        <dsp:cNvSpPr/>
      </dsp:nvSpPr>
      <dsp:spPr>
        <a:xfrm>
          <a:off x="877842" y="2851920"/>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b="0" i="0" kern="1200" baseline="0"/>
            <a:t>Focuses on promoting </a:t>
          </a:r>
          <a:r>
            <a:rPr lang="en-US" sz="1900" b="1" i="0" kern="1200" baseline="0"/>
            <a:t>local products</a:t>
          </a:r>
          <a:r>
            <a:rPr lang="en-US" sz="1900" b="0" i="0" kern="1200" baseline="0"/>
            <a:t> with export potential.</a:t>
          </a:r>
          <a:endParaRPr lang="en-US" sz="1900" kern="1200"/>
        </a:p>
      </dsp:txBody>
      <dsp:txXfrm>
        <a:off x="877842" y="2851920"/>
        <a:ext cx="5486381" cy="760036"/>
      </dsp:txXfrm>
    </dsp:sp>
    <dsp:sp modelId="{77696169-2618-47FD-B0AD-7A0C77C5CCD5}">
      <dsp:nvSpPr>
        <dsp:cNvPr id="0" name=""/>
        <dsp:cNvSpPr/>
      </dsp:nvSpPr>
      <dsp:spPr>
        <a:xfrm>
          <a:off x="0" y="3801966"/>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42187A-8777-4498-94C6-C1A4BDE77CD5}">
      <dsp:nvSpPr>
        <dsp:cNvPr id="0" name=""/>
        <dsp:cNvSpPr/>
      </dsp:nvSpPr>
      <dsp:spPr>
        <a:xfrm>
          <a:off x="229911" y="3972974"/>
          <a:ext cx="418020" cy="4180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CDD1D5-A8C4-41DE-937C-373BE7D52B0A}">
      <dsp:nvSpPr>
        <dsp:cNvPr id="0" name=""/>
        <dsp:cNvSpPr/>
      </dsp:nvSpPr>
      <dsp:spPr>
        <a:xfrm>
          <a:off x="877842" y="3801966"/>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b="1" i="0" kern="1200" baseline="0"/>
            <a:t>Germany’s Trade Missions in Southeast Asia</a:t>
          </a:r>
          <a:r>
            <a:rPr lang="en-US" sz="1900" b="0" i="0" kern="1200" baseline="0"/>
            <a:t>:</a:t>
          </a:r>
          <a:endParaRPr lang="en-US" sz="1900" kern="1200"/>
        </a:p>
      </dsp:txBody>
      <dsp:txXfrm>
        <a:off x="877842" y="3801966"/>
        <a:ext cx="5486381" cy="760036"/>
      </dsp:txXfrm>
    </dsp:sp>
    <dsp:sp modelId="{CBE30DC9-C908-4332-BCC1-2AF8CC692AFF}">
      <dsp:nvSpPr>
        <dsp:cNvPr id="0" name=""/>
        <dsp:cNvSpPr/>
      </dsp:nvSpPr>
      <dsp:spPr>
        <a:xfrm>
          <a:off x="0" y="4752011"/>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45B89D-DFFF-4D0C-8482-14781C7361E6}">
      <dsp:nvSpPr>
        <dsp:cNvPr id="0" name=""/>
        <dsp:cNvSpPr/>
      </dsp:nvSpPr>
      <dsp:spPr>
        <a:xfrm>
          <a:off x="229911" y="4923020"/>
          <a:ext cx="418020" cy="4180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D27055-330D-4B85-A706-E04589EAFDA1}">
      <dsp:nvSpPr>
        <dsp:cNvPr id="0" name=""/>
        <dsp:cNvSpPr/>
      </dsp:nvSpPr>
      <dsp:spPr>
        <a:xfrm>
          <a:off x="877842" y="4752011"/>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b="0" i="0" kern="1200" baseline="0"/>
            <a:t>Targeting post-COVID diversification and reducing dependency on China.</a:t>
          </a:r>
          <a:endParaRPr lang="en-US" sz="1900" kern="1200"/>
        </a:p>
      </dsp:txBody>
      <dsp:txXfrm>
        <a:off x="877842" y="4752011"/>
        <a:ext cx="5486381" cy="7600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817FA-DDB5-485C-8AFE-0FC667E7EBCC}">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57EE91-7F78-473F-A57D-2B6DB2E3834D}">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Disruption of supply chains</a:t>
          </a:r>
        </a:p>
      </dsp:txBody>
      <dsp:txXfrm>
        <a:off x="0" y="0"/>
        <a:ext cx="6900512" cy="1384035"/>
      </dsp:txXfrm>
    </dsp:sp>
    <dsp:sp modelId="{3AD832E2-8102-4FC5-9AE7-F28EDBDD5C8B}">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52FED2-E409-495B-869A-620ED591787D}">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Increased consumer prices</a:t>
          </a:r>
        </a:p>
      </dsp:txBody>
      <dsp:txXfrm>
        <a:off x="0" y="1384035"/>
        <a:ext cx="6900512" cy="1384035"/>
      </dsp:txXfrm>
    </dsp:sp>
    <dsp:sp modelId="{93854379-5CA0-4B11-823A-91B5E1F22A69}">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D81D60-AC3E-4DDF-9B95-5721BB90C7DF}">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Strain on diplomatic relations</a:t>
          </a:r>
        </a:p>
      </dsp:txBody>
      <dsp:txXfrm>
        <a:off x="0" y="2768070"/>
        <a:ext cx="6900512" cy="1384035"/>
      </dsp:txXfrm>
    </dsp:sp>
    <dsp:sp modelId="{ED3D3D6D-44C9-4EC9-A143-7BC506098404}">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8EA1D4-87DA-468B-B397-8611E4AFDC9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Opportunities for third-party countries (e.g., Vietnam gaining from U.S.–China trade war)</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42F54-BDA1-4EE1-A85F-4A54B68F0A1B}" type="datetimeFigureOut">
              <a:rPr lang="en-IN" smtClean="0"/>
              <a:t>15-04-2025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24B08-EDD2-4971-9C68-D787F759226D}" type="slidenum">
              <a:rPr lang="en-IN" smtClean="0"/>
              <a:t>‹#›</a:t>
            </a:fld>
            <a:endParaRPr lang="en-IN"/>
          </a:p>
        </p:txBody>
      </p:sp>
    </p:spTree>
    <p:extLst>
      <p:ext uri="{BB962C8B-B14F-4D97-AF65-F5344CB8AC3E}">
        <p14:creationId xmlns:p14="http://schemas.microsoft.com/office/powerpoint/2010/main" val="3157734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824B08-EDD2-4971-9C68-D787F759226D}" type="slidenum">
              <a:rPr lang="en-IN" smtClean="0"/>
              <a:t>20</a:t>
            </a:fld>
            <a:endParaRPr lang="en-IN"/>
          </a:p>
        </p:txBody>
      </p:sp>
    </p:spTree>
    <p:extLst>
      <p:ext uri="{BB962C8B-B14F-4D97-AF65-F5344CB8AC3E}">
        <p14:creationId xmlns:p14="http://schemas.microsoft.com/office/powerpoint/2010/main" val="3528815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E295-1DED-93DD-9A05-7B9323F630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F68E6E4-8B0E-0DC6-AB68-515F08275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925495-42B8-91D7-9F9A-E9C2249F04BD}"/>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5" name="Footer Placeholder 4">
            <a:extLst>
              <a:ext uri="{FF2B5EF4-FFF2-40B4-BE49-F238E27FC236}">
                <a16:creationId xmlns:a16="http://schemas.microsoft.com/office/drawing/2014/main" id="{B9543788-B3BE-5EB7-8CFD-BBB7A788ED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FC25E5-9195-7CBD-233B-BC8AA09BA1DA}"/>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2800269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6C57-A9C6-4B8A-5E5B-6E22A9A30A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CDD5BE-31DF-99BD-780F-79D194012C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C247B4-B538-94A5-482F-DE8DA4FBB93A}"/>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5" name="Footer Placeholder 4">
            <a:extLst>
              <a:ext uri="{FF2B5EF4-FFF2-40B4-BE49-F238E27FC236}">
                <a16:creationId xmlns:a16="http://schemas.microsoft.com/office/drawing/2014/main" id="{B277BD86-0598-4138-E463-6173F38A6B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F7FF08-DE23-CC18-212E-6AE61DC2608C}"/>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374058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1D9C65-81C4-2B48-738A-3BB7D8354A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B0E2C8-0701-36DB-1E25-8EDF046DCF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655D80-3145-B354-21F0-D9B440A62099}"/>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5" name="Footer Placeholder 4">
            <a:extLst>
              <a:ext uri="{FF2B5EF4-FFF2-40B4-BE49-F238E27FC236}">
                <a16:creationId xmlns:a16="http://schemas.microsoft.com/office/drawing/2014/main" id="{BB0C981F-3DD5-19A2-428E-C704928B58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443E44-24AA-4D1E-7F9A-AF703A2749E6}"/>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51847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3F18-8758-0065-A4A7-CF6F2302DE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DAF819-31B8-5B0F-111A-DB9AEE57A7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F65AB-7E25-A017-8A0A-4B24EC4633FA}"/>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5" name="Footer Placeholder 4">
            <a:extLst>
              <a:ext uri="{FF2B5EF4-FFF2-40B4-BE49-F238E27FC236}">
                <a16:creationId xmlns:a16="http://schemas.microsoft.com/office/drawing/2014/main" id="{F4373224-D2B5-92B5-F2EC-0156ACE4E1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0C99C2-91A5-7267-86D2-152587627101}"/>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262205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649B-E0AB-D545-F20F-B7D87AA18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963473-CB9F-4A3D-05DA-804F232A2BC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E857BE-0056-A073-C53B-4F5512C9732E}"/>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5" name="Footer Placeholder 4">
            <a:extLst>
              <a:ext uri="{FF2B5EF4-FFF2-40B4-BE49-F238E27FC236}">
                <a16:creationId xmlns:a16="http://schemas.microsoft.com/office/drawing/2014/main" id="{17EEB944-4E7C-34AE-2FB8-E19BC6C173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A2161A-0278-FDF0-CED1-7B86658A2745}"/>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1296170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A43E-72A7-3450-2A59-5081697500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767D1A-E382-06E1-8989-D056FF33E1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E6801E-DEB5-8E94-18C6-8C11D1FA9C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B929B4-C55F-D784-300D-983B95C3CBCF}"/>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6" name="Footer Placeholder 5">
            <a:extLst>
              <a:ext uri="{FF2B5EF4-FFF2-40B4-BE49-F238E27FC236}">
                <a16:creationId xmlns:a16="http://schemas.microsoft.com/office/drawing/2014/main" id="{40670A2D-F4A4-2EFE-3E72-4D15250D69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D6DB3B-E20F-B840-5B1D-B2A0B0862EDA}"/>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287067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B9C2-97DB-2F0E-A5DD-04848E203E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6D4D13-00C9-859A-A042-CD816419F7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FAE04E-1655-9ADE-2597-3F0A487AA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61EE96-F5BA-0B34-7AC2-0720671E5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2DD0C4-460D-1D7A-6638-AAF9C6D42E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CE8B67-8716-5B3E-3CD5-4681087AE992}"/>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8" name="Footer Placeholder 7">
            <a:extLst>
              <a:ext uri="{FF2B5EF4-FFF2-40B4-BE49-F238E27FC236}">
                <a16:creationId xmlns:a16="http://schemas.microsoft.com/office/drawing/2014/main" id="{681BD779-05A7-976B-AFCD-0DA543AF03B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92B324-F3E5-964E-B6AD-DA68D7ECCBB0}"/>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1014781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1211-9280-39BB-C56C-262CA861C09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B6BDC7-56B7-F5CE-9BA1-55A4B1C4B930}"/>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4" name="Footer Placeholder 3">
            <a:extLst>
              <a:ext uri="{FF2B5EF4-FFF2-40B4-BE49-F238E27FC236}">
                <a16:creationId xmlns:a16="http://schemas.microsoft.com/office/drawing/2014/main" id="{801B5314-BC2D-D09F-4EFC-0A9B5F6511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B03E6A8-E407-F530-A003-2D01BB719354}"/>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445916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8C3962-46CF-1FEC-6CD3-9EB15430DD84}"/>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3" name="Footer Placeholder 2">
            <a:extLst>
              <a:ext uri="{FF2B5EF4-FFF2-40B4-BE49-F238E27FC236}">
                <a16:creationId xmlns:a16="http://schemas.microsoft.com/office/drawing/2014/main" id="{6B8D2A47-16B4-4A19-F98F-8B664A663D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DB32B9-5292-1C56-6CA4-DC1833741F2D}"/>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1014122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6819-86CC-336B-1C54-DDA3178CE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6EB155-78E7-9A8E-E2AE-A6E7848DAB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6A8F64C-AF84-A964-FB7E-623424F40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06D3F-551C-5797-09A9-AEA8CD12A4E8}"/>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6" name="Footer Placeholder 5">
            <a:extLst>
              <a:ext uri="{FF2B5EF4-FFF2-40B4-BE49-F238E27FC236}">
                <a16:creationId xmlns:a16="http://schemas.microsoft.com/office/drawing/2014/main" id="{1F023027-5C4F-7389-B5E3-779D9C705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FF3A1C-337D-D78B-D04A-C2AEBB9CF57E}"/>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2055255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0D0E-3E41-D3D3-C6C2-7563FA64D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A54945-3DF0-1AA9-F1E3-DAD1124F44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7AD082D-7735-545D-E72B-923973335A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89F15-85E7-CF78-1EA5-78FB5A358346}"/>
              </a:ext>
            </a:extLst>
          </p:cNvPr>
          <p:cNvSpPr>
            <a:spLocks noGrp="1"/>
          </p:cNvSpPr>
          <p:nvPr>
            <p:ph type="dt" sz="half" idx="10"/>
          </p:nvPr>
        </p:nvSpPr>
        <p:spPr/>
        <p:txBody>
          <a:bodyPr/>
          <a:lstStyle/>
          <a:p>
            <a:fld id="{03217AF2-A426-4539-8AB2-3AAA470C46E1}" type="datetimeFigureOut">
              <a:rPr lang="en-IN" smtClean="0"/>
              <a:t>15-04-2025</a:t>
            </a:fld>
            <a:endParaRPr lang="en-IN"/>
          </a:p>
        </p:txBody>
      </p:sp>
      <p:sp>
        <p:nvSpPr>
          <p:cNvPr id="6" name="Footer Placeholder 5">
            <a:extLst>
              <a:ext uri="{FF2B5EF4-FFF2-40B4-BE49-F238E27FC236}">
                <a16:creationId xmlns:a16="http://schemas.microsoft.com/office/drawing/2014/main" id="{DFC12DD6-F857-5DE9-710E-563FE4A26C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FAABE1-4472-6EFF-35CF-DDF158B23F64}"/>
              </a:ext>
            </a:extLst>
          </p:cNvPr>
          <p:cNvSpPr>
            <a:spLocks noGrp="1"/>
          </p:cNvSpPr>
          <p:nvPr>
            <p:ph type="sldNum" sz="quarter" idx="12"/>
          </p:nvPr>
        </p:nvSpPr>
        <p:spPr/>
        <p:txBody>
          <a:bodyPr/>
          <a:lstStyle/>
          <a:p>
            <a:fld id="{FB4EE17A-FB3A-4C80-83A8-315BA25573CA}" type="slidenum">
              <a:rPr lang="en-IN" smtClean="0"/>
              <a:t>‹#›</a:t>
            </a:fld>
            <a:endParaRPr lang="en-IN"/>
          </a:p>
        </p:txBody>
      </p:sp>
    </p:spTree>
    <p:extLst>
      <p:ext uri="{BB962C8B-B14F-4D97-AF65-F5344CB8AC3E}">
        <p14:creationId xmlns:p14="http://schemas.microsoft.com/office/powerpoint/2010/main" val="159486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1E05C-1E86-DF5E-3B56-D9CE99A50B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875FC7-7CBA-B104-9080-0D0117DE7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DA90D0-BC83-DB37-510B-E02356571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217AF2-A426-4539-8AB2-3AAA470C46E1}" type="datetimeFigureOut">
              <a:rPr lang="en-IN" smtClean="0"/>
              <a:t>15-04-2025</a:t>
            </a:fld>
            <a:endParaRPr lang="en-IN"/>
          </a:p>
        </p:txBody>
      </p:sp>
      <p:sp>
        <p:nvSpPr>
          <p:cNvPr id="5" name="Footer Placeholder 4">
            <a:extLst>
              <a:ext uri="{FF2B5EF4-FFF2-40B4-BE49-F238E27FC236}">
                <a16:creationId xmlns:a16="http://schemas.microsoft.com/office/drawing/2014/main" id="{B57CFA8D-8355-5819-CAD1-6BC0F67C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C6FEC05-1D9F-7BFC-E8B7-CD4DDC42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4EE17A-FB3A-4C80-83A8-315BA25573CA}" type="slidenum">
              <a:rPr lang="en-IN" smtClean="0"/>
              <a:t>‹#›</a:t>
            </a:fld>
            <a:endParaRPr lang="en-IN"/>
          </a:p>
        </p:txBody>
      </p:sp>
    </p:spTree>
    <p:extLst>
      <p:ext uri="{BB962C8B-B14F-4D97-AF65-F5344CB8AC3E}">
        <p14:creationId xmlns:p14="http://schemas.microsoft.com/office/powerpoint/2010/main" val="2759310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Hand Drawn Floating Icons">
            <a:extLst>
              <a:ext uri="{FF2B5EF4-FFF2-40B4-BE49-F238E27FC236}">
                <a16:creationId xmlns:a16="http://schemas.microsoft.com/office/drawing/2014/main" id="{5C33A360-3910-227F-0945-1D00DBABBE0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2D4AA-03C3-E71F-D73C-56B0F0FD3C06}"/>
              </a:ext>
            </a:extLst>
          </p:cNvPr>
          <p:cNvSpPr>
            <a:spLocks noGrp="1"/>
          </p:cNvSpPr>
          <p:nvPr>
            <p:ph type="ctrTitle"/>
          </p:nvPr>
        </p:nvSpPr>
        <p:spPr>
          <a:xfrm>
            <a:off x="419100" y="325550"/>
            <a:ext cx="11220450" cy="988900"/>
          </a:xfrm>
          <a:effectLst>
            <a:outerShdw blurRad="50800" dist="38100" dir="2700000" algn="tl" rotWithShape="0">
              <a:prstClr val="black">
                <a:alpha val="40000"/>
              </a:prstClr>
            </a:outerShdw>
          </a:effectLst>
        </p:spPr>
        <p:txBody>
          <a:bodyPr>
            <a:normAutofit fontScale="90000"/>
          </a:bodyPr>
          <a:lstStyle/>
          <a:p>
            <a:r>
              <a:rPr lang="en-IN" sz="4000" b="1" dirty="0">
                <a:solidFill>
                  <a:schemeClr val="accent5">
                    <a:lumMod val="75000"/>
                  </a:schemeClr>
                </a:solidFill>
              </a:rPr>
              <a:t>Choices under uncertainty and intertemporal choices</a:t>
            </a:r>
          </a:p>
        </p:txBody>
      </p:sp>
      <p:sp>
        <p:nvSpPr>
          <p:cNvPr id="3" name="Subtitle 2">
            <a:extLst>
              <a:ext uri="{FF2B5EF4-FFF2-40B4-BE49-F238E27FC236}">
                <a16:creationId xmlns:a16="http://schemas.microsoft.com/office/drawing/2014/main" id="{94CAC433-3DF2-5A75-CAF4-6DBAC6A11932}"/>
              </a:ext>
            </a:extLst>
          </p:cNvPr>
          <p:cNvSpPr>
            <a:spLocks noGrp="1"/>
          </p:cNvSpPr>
          <p:nvPr>
            <p:ph type="subTitle" idx="1"/>
          </p:nvPr>
        </p:nvSpPr>
        <p:spPr>
          <a:xfrm>
            <a:off x="7372349" y="4986443"/>
            <a:ext cx="4567151" cy="1282707"/>
          </a:xfrm>
          <a:effectLst>
            <a:outerShdw blurRad="50800" dist="38100" dir="2700000" algn="tl" rotWithShape="0">
              <a:prstClr val="black">
                <a:alpha val="40000"/>
              </a:prstClr>
            </a:outerShdw>
          </a:effectLst>
        </p:spPr>
        <p:txBody>
          <a:bodyPr>
            <a:noAutofit/>
          </a:bodyPr>
          <a:lstStyle/>
          <a:p>
            <a:r>
              <a:rPr lang="en-IN" sz="3200" b="1" dirty="0" err="1">
                <a:solidFill>
                  <a:schemeClr val="accent3">
                    <a:lumMod val="75000"/>
                  </a:schemeClr>
                </a:solidFill>
              </a:rPr>
              <a:t>Dr.R.Gayathri</a:t>
            </a:r>
            <a:endParaRPr lang="en-IN" sz="3200" b="1" dirty="0">
              <a:solidFill>
                <a:schemeClr val="accent3">
                  <a:lumMod val="75000"/>
                </a:schemeClr>
              </a:solidFill>
            </a:endParaRPr>
          </a:p>
          <a:p>
            <a:r>
              <a:rPr lang="en-IN" sz="3200" b="1" dirty="0">
                <a:solidFill>
                  <a:schemeClr val="accent3">
                    <a:lumMod val="75000"/>
                  </a:schemeClr>
                </a:solidFill>
              </a:rPr>
              <a:t>Faculty, </a:t>
            </a:r>
            <a:r>
              <a:rPr lang="en-IN" sz="3200" b="1" dirty="0" err="1">
                <a:solidFill>
                  <a:schemeClr val="accent3">
                    <a:lumMod val="75000"/>
                  </a:schemeClr>
                </a:solidFill>
              </a:rPr>
              <a:t>SoM</a:t>
            </a:r>
            <a:endParaRPr lang="en-IN" sz="3200" b="1" dirty="0">
              <a:solidFill>
                <a:schemeClr val="accent3">
                  <a:lumMod val="75000"/>
                </a:schemeClr>
              </a:solidFill>
            </a:endParaRPr>
          </a:p>
          <a:p>
            <a:r>
              <a:rPr lang="en-IN" sz="3200" b="1" dirty="0">
                <a:solidFill>
                  <a:schemeClr val="accent3">
                    <a:lumMod val="75000"/>
                  </a:schemeClr>
                </a:solidFill>
              </a:rPr>
              <a:t>SASTRA</a:t>
            </a:r>
          </a:p>
        </p:txBody>
      </p:sp>
    </p:spTree>
    <p:extLst>
      <p:ext uri="{BB962C8B-B14F-4D97-AF65-F5344CB8AC3E}">
        <p14:creationId xmlns:p14="http://schemas.microsoft.com/office/powerpoint/2010/main" val="103951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82E5E4D-6701-4C74-F72F-DBBBBF7B135D}"/>
              </a:ext>
            </a:extLst>
          </p:cNvPr>
          <p:cNvPicPr>
            <a:picLocks noGrp="1" noChangeAspect="1"/>
          </p:cNvPicPr>
          <p:nvPr>
            <p:ph idx="1"/>
          </p:nvPr>
        </p:nvPicPr>
        <p:blipFill>
          <a:blip r:embed="rId2"/>
          <a:stretch>
            <a:fillRect/>
          </a:stretch>
        </p:blipFill>
        <p:spPr>
          <a:xfrm>
            <a:off x="171450" y="133350"/>
            <a:ext cx="11563350" cy="6724650"/>
          </a:xfrm>
          <a:prstGeom prst="rect">
            <a:avLst/>
          </a:prstGeom>
        </p:spPr>
      </p:pic>
      <p:sp>
        <p:nvSpPr>
          <p:cNvPr id="6" name="Title 5">
            <a:extLst>
              <a:ext uri="{FF2B5EF4-FFF2-40B4-BE49-F238E27FC236}">
                <a16:creationId xmlns:a16="http://schemas.microsoft.com/office/drawing/2014/main" id="{59684828-1003-B57D-30EE-DEEC9D059A9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88924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4AB60-3364-13B1-B3C3-F5E323ECCB6C}"/>
              </a:ext>
            </a:extLst>
          </p:cNvPr>
          <p:cNvSpPr>
            <a:spLocks noGrp="1"/>
          </p:cNvSpPr>
          <p:nvPr>
            <p:ph type="title"/>
          </p:nvPr>
        </p:nvSpPr>
        <p:spPr>
          <a:xfrm>
            <a:off x="640080" y="329184"/>
            <a:ext cx="6894576" cy="1783080"/>
          </a:xfrm>
        </p:spPr>
        <p:txBody>
          <a:bodyPr anchor="b">
            <a:normAutofit/>
          </a:bodyPr>
          <a:lstStyle/>
          <a:p>
            <a:r>
              <a:rPr lang="en-IN" sz="5400"/>
              <a:t>Financial crisis- 2008</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ED4F67-7000-0FD2-E9D1-AD83CA89D773}"/>
              </a:ext>
            </a:extLst>
          </p:cNvPr>
          <p:cNvSpPr>
            <a:spLocks noGrp="1"/>
          </p:cNvSpPr>
          <p:nvPr>
            <p:ph idx="1"/>
          </p:nvPr>
        </p:nvSpPr>
        <p:spPr>
          <a:xfrm>
            <a:off x="640080" y="2706624"/>
            <a:ext cx="5589270" cy="3483864"/>
          </a:xfrm>
        </p:spPr>
        <p:txBody>
          <a:bodyPr>
            <a:normAutofit lnSpcReduction="10000"/>
          </a:bodyPr>
          <a:lstStyle/>
          <a:p>
            <a:pPr marL="0" indent="0">
              <a:buNone/>
            </a:pPr>
            <a:r>
              <a:rPr lang="en-US" dirty="0"/>
              <a:t>Studies by John Coates (Coates and Herbert, 2008), a neuroscientist and former derivatives trader, indicate that uncertainty among financial traders causes the adrenal cortex in their brains to increase the output of cortisol, a stress-related hormone.</a:t>
            </a:r>
            <a:endParaRPr lang="en-IN" dirty="0"/>
          </a:p>
        </p:txBody>
      </p:sp>
      <p:pic>
        <p:nvPicPr>
          <p:cNvPr id="5" name="Picture 4">
            <a:extLst>
              <a:ext uri="{FF2B5EF4-FFF2-40B4-BE49-F238E27FC236}">
                <a16:creationId xmlns:a16="http://schemas.microsoft.com/office/drawing/2014/main" id="{42CBDE0E-9A19-644C-E73D-4EDC1C4B423A}"/>
              </a:ext>
            </a:extLst>
          </p:cNvPr>
          <p:cNvPicPr>
            <a:picLocks noChangeAspect="1"/>
          </p:cNvPicPr>
          <p:nvPr/>
        </p:nvPicPr>
        <p:blipFill>
          <a:blip r:embed="rId2"/>
          <a:stretch>
            <a:fillRect/>
          </a:stretch>
        </p:blipFill>
        <p:spPr>
          <a:xfrm>
            <a:off x="6229350" y="3392424"/>
            <a:ext cx="5791200" cy="3465576"/>
          </a:xfrm>
          <a:prstGeom prst="rect">
            <a:avLst/>
          </a:prstGeom>
        </p:spPr>
      </p:pic>
      <p:pic>
        <p:nvPicPr>
          <p:cNvPr id="4" name="Picture 3">
            <a:extLst>
              <a:ext uri="{FF2B5EF4-FFF2-40B4-BE49-F238E27FC236}">
                <a16:creationId xmlns:a16="http://schemas.microsoft.com/office/drawing/2014/main" id="{107DB728-7EB2-443A-263D-58E600474AA1}"/>
              </a:ext>
            </a:extLst>
          </p:cNvPr>
          <p:cNvPicPr>
            <a:picLocks noChangeAspect="1"/>
          </p:cNvPicPr>
          <p:nvPr/>
        </p:nvPicPr>
        <p:blipFill>
          <a:blip r:embed="rId3"/>
          <a:stretch>
            <a:fillRect/>
          </a:stretch>
        </p:blipFill>
        <p:spPr>
          <a:xfrm>
            <a:off x="6646239" y="197873"/>
            <a:ext cx="5374311" cy="2996679"/>
          </a:xfrm>
          <a:prstGeom prst="rect">
            <a:avLst/>
          </a:prstGeom>
        </p:spPr>
      </p:pic>
    </p:spTree>
    <p:extLst>
      <p:ext uri="{BB962C8B-B14F-4D97-AF65-F5344CB8AC3E}">
        <p14:creationId xmlns:p14="http://schemas.microsoft.com/office/powerpoint/2010/main" val="3150328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Expected Utility Theory (EUT)</a:t>
            </a:r>
          </a:p>
        </p:txBody>
      </p:sp>
      <p:sp>
        <p:nvSpPr>
          <p:cNvPr id="3" name="Content Placeholder 2"/>
          <p:cNvSpPr>
            <a:spLocks noGrp="1"/>
          </p:cNvSpPr>
          <p:nvPr>
            <p:ph idx="1"/>
          </p:nvPr>
        </p:nvSpPr>
        <p:spPr/>
        <p:txBody>
          <a:bodyPr/>
          <a:lstStyle/>
          <a:p>
            <a:r>
              <a:t>Assumes individuals maximize expected utility.</a:t>
            </a:r>
          </a:p>
          <a:p>
            <a:r>
              <a:t>Assumptions: Rationality, risk aversion, consistent preferences.</a:t>
            </a:r>
          </a:p>
          <a:p>
            <a:r>
              <a:t>Example: Purchasing insurance to mitigate financial risk.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Limitations of EUT</a:t>
            </a:r>
          </a:p>
        </p:txBody>
      </p:sp>
      <p:sp>
        <p:nvSpPr>
          <p:cNvPr id="3" name="Content Placeholder 2"/>
          <p:cNvSpPr>
            <a:spLocks noGrp="1"/>
          </p:cNvSpPr>
          <p:nvPr>
            <p:ph idx="1"/>
          </p:nvPr>
        </p:nvSpPr>
        <p:spPr/>
        <p:txBody>
          <a:bodyPr/>
          <a:lstStyle/>
          <a:p>
            <a:r>
              <a:t>Empirical studies show deviations from EUT.</a:t>
            </a:r>
          </a:p>
          <a:p>
            <a:r>
              <a:t>People exhibit risk-seeking and risk-averse behavior inconsistently.</a:t>
            </a:r>
          </a:p>
          <a:p>
            <a:r>
              <a:t>Example: Simultaneously buying lottery tickets and insurance.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A10DC-9983-D7F9-D673-161A02082AD1}"/>
              </a:ext>
            </a:extLst>
          </p:cNvPr>
          <p:cNvSpPr>
            <a:spLocks noGrp="1"/>
          </p:cNvSpPr>
          <p:nvPr>
            <p:ph type="title"/>
          </p:nvPr>
        </p:nvSpPr>
        <p:spPr>
          <a:xfrm>
            <a:off x="686834" y="1153572"/>
            <a:ext cx="3200400" cy="4461163"/>
          </a:xfrm>
        </p:spPr>
        <p:txBody>
          <a:bodyPr>
            <a:normAutofit/>
          </a:bodyPr>
          <a:lstStyle/>
          <a:p>
            <a:r>
              <a:rPr lang="en-IN">
                <a:solidFill>
                  <a:srgbClr val="FFFFFF"/>
                </a:solidFill>
              </a:rPr>
              <a:t>Hyperbolic discounting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73F8457-A4A1-868B-24DC-EEBB0E9098AD}"/>
              </a:ext>
            </a:extLst>
          </p:cNvPr>
          <p:cNvSpPr>
            <a:spLocks noGrp="1"/>
          </p:cNvSpPr>
          <p:nvPr>
            <p:ph idx="1"/>
          </p:nvPr>
        </p:nvSpPr>
        <p:spPr>
          <a:xfrm>
            <a:off x="4167272" y="591344"/>
            <a:ext cx="7843020" cy="6108394"/>
          </a:xfrm>
        </p:spPr>
        <p:txBody>
          <a:bodyPr anchor="ctr">
            <a:normAutofit/>
          </a:bodyPr>
          <a:lstStyle/>
          <a:p>
            <a:pPr marL="0" indent="0">
              <a:buNone/>
            </a:pPr>
            <a:r>
              <a:rPr lang="en-US" sz="2200" b="1" dirty="0">
                <a:solidFill>
                  <a:schemeClr val="accent2">
                    <a:lumMod val="75000"/>
                  </a:schemeClr>
                </a:solidFill>
              </a:rPr>
              <a:t>Hyperbolic discounting </a:t>
            </a:r>
            <a:r>
              <a:rPr lang="en-US" sz="2200" dirty="0"/>
              <a:t>is a concept in behavioral economics that describes how people tend to prefer smaller, immediate rewards over larger, delayed rewards, even when waiting leads to a greater benefit. Geometric discounting, also known as hyperbolic or quasi-hyperbolic discounting</a:t>
            </a:r>
          </a:p>
          <a:p>
            <a:pPr marL="0" indent="0">
              <a:buNone/>
            </a:pPr>
            <a:r>
              <a:rPr lang="en-US" sz="2200" dirty="0"/>
              <a:t>Time Inconsistency – Preferences change over time, meaning a decision that seems optimal now might not seem optimal in the future.</a:t>
            </a:r>
          </a:p>
          <a:p>
            <a:pPr marL="0" indent="0">
              <a:buNone/>
            </a:pPr>
            <a:r>
              <a:rPr lang="en-US" sz="2200" dirty="0"/>
              <a:t>Present Bias – People disproportionately prefer immediate rewards over future ones, even if the future rewards are much larger</a:t>
            </a:r>
          </a:p>
          <a:p>
            <a:pPr marL="0" indent="0">
              <a:buNone/>
            </a:pPr>
            <a:r>
              <a:rPr lang="en-US" sz="2200" dirty="0"/>
              <a:t>Declining Discount Rate – The further in the future a reward is, the less steeply it is discounted. </a:t>
            </a:r>
          </a:p>
          <a:p>
            <a:pPr marL="0" indent="0">
              <a:buNone/>
            </a:pPr>
            <a:r>
              <a:rPr lang="en-US" sz="2200" dirty="0"/>
              <a:t>For example, people may heavily discount a reward they receive in a week compared to today, but they discount a reward in a year vs. a year and a week much less.</a:t>
            </a:r>
            <a:endParaRPr lang="en-IN" sz="2200" dirty="0"/>
          </a:p>
        </p:txBody>
      </p:sp>
    </p:spTree>
    <p:extLst>
      <p:ext uri="{BB962C8B-B14F-4D97-AF65-F5344CB8AC3E}">
        <p14:creationId xmlns:p14="http://schemas.microsoft.com/office/powerpoint/2010/main" val="4224733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A9384-B290-A36F-A39B-559B1B982E0E}"/>
              </a:ext>
            </a:extLst>
          </p:cNvPr>
          <p:cNvSpPr>
            <a:spLocks noGrp="1"/>
          </p:cNvSpPr>
          <p:nvPr>
            <p:ph type="title"/>
          </p:nvPr>
        </p:nvSpPr>
        <p:spPr>
          <a:xfrm>
            <a:off x="838200" y="365126"/>
            <a:ext cx="10515600" cy="220416"/>
          </a:xfrm>
        </p:spPr>
        <p:txBody>
          <a:bodyPr>
            <a:normAutofit fontScale="90000"/>
          </a:bodyPr>
          <a:lstStyle/>
          <a:p>
            <a:r>
              <a:rPr lang="en-IN" sz="4000" dirty="0"/>
              <a:t>Prospect theory </a:t>
            </a:r>
          </a:p>
        </p:txBody>
      </p:sp>
      <p:pic>
        <p:nvPicPr>
          <p:cNvPr id="6" name="Picture 5">
            <a:extLst>
              <a:ext uri="{FF2B5EF4-FFF2-40B4-BE49-F238E27FC236}">
                <a16:creationId xmlns:a16="http://schemas.microsoft.com/office/drawing/2014/main" id="{81D9C6F6-A0EC-750D-8882-3398E83C14F3}"/>
              </a:ext>
            </a:extLst>
          </p:cNvPr>
          <p:cNvPicPr>
            <a:picLocks noChangeAspect="1"/>
          </p:cNvPicPr>
          <p:nvPr/>
        </p:nvPicPr>
        <p:blipFill>
          <a:blip r:embed="rId2"/>
          <a:srcRect l="30492" r="27781" b="1"/>
          <a:stretch/>
        </p:blipFill>
        <p:spPr>
          <a:xfrm>
            <a:off x="8827492" y="1647220"/>
            <a:ext cx="2916086" cy="3563560"/>
          </a:xfrm>
          <a:prstGeom prst="rect">
            <a:avLst/>
          </a:prstGeom>
        </p:spPr>
      </p:pic>
      <p:graphicFrame>
        <p:nvGraphicFramePr>
          <p:cNvPr id="5" name="Content Placeholder 2">
            <a:extLst>
              <a:ext uri="{FF2B5EF4-FFF2-40B4-BE49-F238E27FC236}">
                <a16:creationId xmlns:a16="http://schemas.microsoft.com/office/drawing/2014/main" id="{E3F7B2BB-AE8E-2C3D-5174-212B781DAF0B}"/>
              </a:ext>
            </a:extLst>
          </p:cNvPr>
          <p:cNvGraphicFramePr>
            <a:graphicFrameLocks noGrp="1"/>
          </p:cNvGraphicFramePr>
          <p:nvPr>
            <p:ph idx="1"/>
            <p:extLst>
              <p:ext uri="{D42A27DB-BD31-4B8C-83A1-F6EECF244321}">
                <p14:modId xmlns:p14="http://schemas.microsoft.com/office/powerpoint/2010/main" val="3842782366"/>
              </p:ext>
            </p:extLst>
          </p:nvPr>
        </p:nvGraphicFramePr>
        <p:xfrm>
          <a:off x="838199" y="1314451"/>
          <a:ext cx="7772401" cy="4814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322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D42B7D4-33E8-29B2-F68D-3BE0A52F6A92}"/>
              </a:ext>
            </a:extLst>
          </p:cNvPr>
          <p:cNvSpPr>
            <a:spLocks noGrp="1"/>
          </p:cNvSpPr>
          <p:nvPr>
            <p:ph idx="1"/>
          </p:nvPr>
        </p:nvSpPr>
        <p:spPr>
          <a:xfrm>
            <a:off x="838200" y="1825625"/>
            <a:ext cx="10515600" cy="4351338"/>
          </a:xfrm>
        </p:spPr>
        <p:txBody>
          <a:bodyPr>
            <a:normAutofit/>
          </a:bodyPr>
          <a:lstStyle/>
          <a:p>
            <a:r>
              <a:rPr lang="en-US" dirty="0"/>
              <a:t>A prospect consists of a number of possible outcomes along with their associated probabilities.</a:t>
            </a:r>
          </a:p>
          <a:p>
            <a:r>
              <a:rPr lang="en-US" dirty="0"/>
              <a:t> Prospect theory states that decision-making under risk involves two phases: editing and evaluation.</a:t>
            </a:r>
          </a:p>
          <a:p>
            <a:r>
              <a:rPr lang="en-US" dirty="0"/>
              <a:t>The editing process involves coding, combination, segregation, cancellation, simplification and detection of dominance.</a:t>
            </a:r>
          </a:p>
          <a:p>
            <a:r>
              <a:rPr lang="en-US" dirty="0"/>
              <a:t> The evaluation of prospects in PT involves four main principles: reference points, loss-aversion, diminishing marginal sensitivity and decision-weighting</a:t>
            </a:r>
            <a:endParaRPr lang="en-IN" dirty="0"/>
          </a:p>
        </p:txBody>
      </p:sp>
    </p:spTree>
    <p:extLst>
      <p:ext uri="{BB962C8B-B14F-4D97-AF65-F5344CB8AC3E}">
        <p14:creationId xmlns:p14="http://schemas.microsoft.com/office/powerpoint/2010/main" val="2460212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0564C0-490B-7057-01ED-62EE02C07871}"/>
              </a:ext>
            </a:extLst>
          </p:cNvPr>
          <p:cNvSpPr>
            <a:spLocks noGrp="1"/>
          </p:cNvSpPr>
          <p:nvPr>
            <p:ph type="title"/>
          </p:nvPr>
        </p:nvSpPr>
        <p:spPr>
          <a:xfrm>
            <a:off x="1383564" y="348865"/>
            <a:ext cx="9718111" cy="1576446"/>
          </a:xfrm>
        </p:spPr>
        <p:txBody>
          <a:bodyPr anchor="ctr">
            <a:normAutofit/>
          </a:bodyPr>
          <a:lstStyle/>
          <a:p>
            <a:r>
              <a:rPr lang="en-IN" sz="4000">
                <a:solidFill>
                  <a:srgbClr val="FFFFFF"/>
                </a:solidFill>
              </a:rPr>
              <a:t>Reference points</a:t>
            </a:r>
          </a:p>
        </p:txBody>
      </p:sp>
      <p:graphicFrame>
        <p:nvGraphicFramePr>
          <p:cNvPr id="5" name="Content Placeholder 2">
            <a:extLst>
              <a:ext uri="{FF2B5EF4-FFF2-40B4-BE49-F238E27FC236}">
                <a16:creationId xmlns:a16="http://schemas.microsoft.com/office/drawing/2014/main" id="{9C90CBCA-5474-8D8C-475A-F64181227908}"/>
              </a:ext>
            </a:extLst>
          </p:cNvPr>
          <p:cNvGraphicFramePr>
            <a:graphicFrameLocks noGrp="1"/>
          </p:cNvGraphicFramePr>
          <p:nvPr>
            <p:ph idx="1"/>
            <p:extLst>
              <p:ext uri="{D42A27DB-BD31-4B8C-83A1-F6EECF244321}">
                <p14:modId xmlns:p14="http://schemas.microsoft.com/office/powerpoint/2010/main" val="252309355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187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CA265-5B1F-35BA-949D-53AAE1ACDA1D}"/>
              </a:ext>
            </a:extLst>
          </p:cNvPr>
          <p:cNvSpPr>
            <a:spLocks noGrp="1"/>
          </p:cNvSpPr>
          <p:nvPr>
            <p:ph type="title"/>
          </p:nvPr>
        </p:nvSpPr>
        <p:spPr>
          <a:xfrm>
            <a:off x="686834" y="1153572"/>
            <a:ext cx="3200400" cy="4461163"/>
          </a:xfrm>
        </p:spPr>
        <p:txBody>
          <a:bodyPr>
            <a:normAutofit/>
          </a:bodyPr>
          <a:lstStyle/>
          <a:p>
            <a:r>
              <a:rPr lang="en-IN">
                <a:solidFill>
                  <a:srgbClr val="FFFFFF"/>
                </a:solidFill>
              </a:rPr>
              <a:t>Time preferences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677173-5A0F-4868-C891-60D0FE8D92CB}"/>
              </a:ext>
            </a:extLst>
          </p:cNvPr>
          <p:cNvSpPr>
            <a:spLocks noGrp="1"/>
          </p:cNvSpPr>
          <p:nvPr>
            <p:ph idx="1"/>
          </p:nvPr>
        </p:nvSpPr>
        <p:spPr>
          <a:xfrm>
            <a:off x="4447308" y="591344"/>
            <a:ext cx="6906491" cy="5585619"/>
          </a:xfrm>
        </p:spPr>
        <p:txBody>
          <a:bodyPr anchor="ctr">
            <a:normAutofit/>
          </a:bodyPr>
          <a:lstStyle/>
          <a:p>
            <a:pPr marL="0" indent="0">
              <a:buNone/>
            </a:pPr>
            <a:r>
              <a:rPr lang="en-US" dirty="0"/>
              <a:t>Time preferences in behavioral economics refer to how individuals value rewards or outcomes at different points in time. In simple terms, it's about how much more people value something now compared to later—and how this affects their decisions.</a:t>
            </a:r>
          </a:p>
          <a:p>
            <a:pPr marL="0" indent="0">
              <a:buNone/>
            </a:pPr>
            <a:r>
              <a:rPr lang="en-US" dirty="0"/>
              <a:t>People give stronger weight to payoffs that are closer to the present time. Leads to procrastination, impulsive decisions, and poor self-control.</a:t>
            </a:r>
          </a:p>
          <a:p>
            <a:pPr marL="0" indent="0">
              <a:buNone/>
            </a:pPr>
            <a:r>
              <a:rPr lang="en-US" dirty="0"/>
              <a:t>Example: Knowing that saving for retirement is important but choosing to spend money today.</a:t>
            </a:r>
            <a:endParaRPr lang="en-IN" dirty="0"/>
          </a:p>
        </p:txBody>
      </p:sp>
    </p:spTree>
    <p:extLst>
      <p:ext uri="{BB962C8B-B14F-4D97-AF65-F5344CB8AC3E}">
        <p14:creationId xmlns:p14="http://schemas.microsoft.com/office/powerpoint/2010/main" val="2986660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F5687-2D81-7B98-7669-ADE838C03A70}"/>
              </a:ext>
            </a:extLst>
          </p:cNvPr>
          <p:cNvSpPr>
            <a:spLocks noGrp="1"/>
          </p:cNvSpPr>
          <p:nvPr>
            <p:ph type="title"/>
          </p:nvPr>
        </p:nvSpPr>
        <p:spPr/>
        <p:txBody>
          <a:bodyPr/>
          <a:lstStyle/>
          <a:p>
            <a:r>
              <a:rPr lang="en-IN" dirty="0"/>
              <a:t>Marshmallow test</a:t>
            </a:r>
          </a:p>
        </p:txBody>
      </p:sp>
      <p:pic>
        <p:nvPicPr>
          <p:cNvPr id="4" name="Content Placeholder 3">
            <a:extLst>
              <a:ext uri="{FF2B5EF4-FFF2-40B4-BE49-F238E27FC236}">
                <a16:creationId xmlns:a16="http://schemas.microsoft.com/office/drawing/2014/main" id="{CBF5655C-F870-3597-36B4-F4CC84582E35}"/>
              </a:ext>
            </a:extLst>
          </p:cNvPr>
          <p:cNvPicPr>
            <a:picLocks noGrp="1" noChangeAspect="1"/>
          </p:cNvPicPr>
          <p:nvPr>
            <p:ph idx="1"/>
          </p:nvPr>
        </p:nvPicPr>
        <p:blipFill>
          <a:blip r:embed="rId2"/>
          <a:stretch>
            <a:fillRect/>
          </a:stretch>
        </p:blipFill>
        <p:spPr>
          <a:xfrm>
            <a:off x="5314950" y="1373252"/>
            <a:ext cx="6172200" cy="4913248"/>
          </a:xfrm>
          <a:prstGeom prst="rect">
            <a:avLst/>
          </a:prstGeom>
        </p:spPr>
      </p:pic>
      <p:sp>
        <p:nvSpPr>
          <p:cNvPr id="8" name="TextBox 7">
            <a:extLst>
              <a:ext uri="{FF2B5EF4-FFF2-40B4-BE49-F238E27FC236}">
                <a16:creationId xmlns:a16="http://schemas.microsoft.com/office/drawing/2014/main" id="{F1732E73-4479-A22F-A1DC-97DBE87F8455}"/>
              </a:ext>
            </a:extLst>
          </p:cNvPr>
          <p:cNvSpPr txBox="1"/>
          <p:nvPr/>
        </p:nvSpPr>
        <p:spPr>
          <a:xfrm>
            <a:off x="514350" y="1571536"/>
            <a:ext cx="4229100" cy="4524315"/>
          </a:xfrm>
          <a:prstGeom prst="rect">
            <a:avLst/>
          </a:prstGeom>
          <a:noFill/>
        </p:spPr>
        <p:txBody>
          <a:bodyPr wrap="square">
            <a:spAutoFit/>
          </a:bodyPr>
          <a:lstStyle/>
          <a:p>
            <a:r>
              <a:rPr lang="en-US" sz="3200" dirty="0"/>
              <a:t>The "Marshmallow Test" is one of the most famous experiments in behavioral psychology and economics, originally conducted by Walter Mischel at Stanford University in the late 1960s.</a:t>
            </a:r>
            <a:endParaRPr lang="en-IN" sz="3200" dirty="0"/>
          </a:p>
        </p:txBody>
      </p:sp>
    </p:spTree>
    <p:extLst>
      <p:ext uri="{BB962C8B-B14F-4D97-AF65-F5344CB8AC3E}">
        <p14:creationId xmlns:p14="http://schemas.microsoft.com/office/powerpoint/2010/main" val="396562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41B4-52B5-2261-C89B-A2C4E49DB830}"/>
              </a:ext>
            </a:extLst>
          </p:cNvPr>
          <p:cNvSpPr>
            <a:spLocks noGrp="1"/>
          </p:cNvSpPr>
          <p:nvPr>
            <p:ph type="title"/>
          </p:nvPr>
        </p:nvSpPr>
        <p:spPr/>
        <p:txBody>
          <a:bodyPr/>
          <a:lstStyle/>
          <a:p>
            <a:r>
              <a:rPr lang="en-US" dirty="0"/>
              <a:t>Intertemporal choices</a:t>
            </a:r>
            <a:endParaRPr lang="en-IN" dirty="0"/>
          </a:p>
        </p:txBody>
      </p:sp>
      <p:sp>
        <p:nvSpPr>
          <p:cNvPr id="3" name="Content Placeholder 2">
            <a:extLst>
              <a:ext uri="{FF2B5EF4-FFF2-40B4-BE49-F238E27FC236}">
                <a16:creationId xmlns:a16="http://schemas.microsoft.com/office/drawing/2014/main" id="{1FB4A97A-7406-E55E-9F5F-B30299AF2846}"/>
              </a:ext>
            </a:extLst>
          </p:cNvPr>
          <p:cNvSpPr>
            <a:spLocks noGrp="1"/>
          </p:cNvSpPr>
          <p:nvPr>
            <p:ph idx="1"/>
          </p:nvPr>
        </p:nvSpPr>
        <p:spPr/>
        <p:txBody>
          <a:bodyPr/>
          <a:lstStyle/>
          <a:p>
            <a:pPr marL="0" indent="0" algn="just">
              <a:buNone/>
            </a:pPr>
            <a:r>
              <a:rPr lang="en-US" dirty="0"/>
              <a:t>Intertemporal choices relate to decisions involving trade-offs between costs and benefits occurring in different time periods.</a:t>
            </a:r>
          </a:p>
          <a:p>
            <a:pPr marL="0" indent="0" algn="just">
              <a:buNone/>
            </a:pPr>
            <a:r>
              <a:rPr lang="en-US" dirty="0"/>
              <a:t>Governments, firms and individuals face decisions on a frequent and ongoing basis, for example: investing in roads, schools and hospitals; building a new factory or launching a new product; buying a new car, spending on a vacation, or joining a health club.</a:t>
            </a:r>
            <a:endParaRPr lang="en-IN" dirty="0"/>
          </a:p>
        </p:txBody>
      </p:sp>
    </p:spTree>
    <p:extLst>
      <p:ext uri="{BB962C8B-B14F-4D97-AF65-F5344CB8AC3E}">
        <p14:creationId xmlns:p14="http://schemas.microsoft.com/office/powerpoint/2010/main" val="729465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D362E1-6660-DCD3-2BE8-E65CAEDF2217}"/>
              </a:ext>
            </a:extLst>
          </p:cNvPr>
          <p:cNvSpPr>
            <a:spLocks noGrp="1"/>
          </p:cNvSpPr>
          <p:nvPr>
            <p:ph idx="1"/>
          </p:nvPr>
        </p:nvSpPr>
        <p:spPr>
          <a:xfrm>
            <a:off x="838200" y="477998"/>
            <a:ext cx="10515600" cy="5698965"/>
          </a:xfrm>
        </p:spPr>
        <p:txBody>
          <a:bodyPr>
            <a:normAutofit/>
          </a:bodyPr>
          <a:lstStyle/>
          <a:p>
            <a:pPr marL="0" indent="0">
              <a:buNone/>
            </a:pPr>
            <a:r>
              <a:rPr lang="en-US" sz="2400" dirty="0"/>
              <a:t>The researcher told the </a:t>
            </a:r>
            <a:r>
              <a:rPr lang="en-US" sz="2400" dirty="0" err="1"/>
              <a:t>child:“You</a:t>
            </a:r>
            <a:r>
              <a:rPr lang="en-US" sz="2400" dirty="0"/>
              <a:t> can eat this marshmallow now, but if you wait until I come back (about 15 minutes), you’ll get two marshmallows.”</a:t>
            </a:r>
          </a:p>
          <a:p>
            <a:pPr marL="0" indent="0">
              <a:buNone/>
            </a:pPr>
            <a:r>
              <a:rPr lang="en-US" sz="2400" dirty="0"/>
              <a:t>The experiment was used to study time preferences, self-control, and future-oriented behavior.</a:t>
            </a:r>
          </a:p>
          <a:p>
            <a:r>
              <a:rPr lang="en-US" sz="2400" b="1" dirty="0"/>
              <a:t>Findings</a:t>
            </a:r>
          </a:p>
          <a:p>
            <a:r>
              <a:rPr lang="en-US" sz="2400" dirty="0"/>
              <a:t>Some children ate the marshmallow immediately. </a:t>
            </a:r>
          </a:p>
          <a:p>
            <a:r>
              <a:rPr lang="en-US" sz="2400" dirty="0"/>
              <a:t>Others distracted themselves (sang, covered their eyes, etc.) and waited for the second marshmallow.</a:t>
            </a:r>
          </a:p>
          <a:p>
            <a:pPr marL="0" indent="0">
              <a:buNone/>
            </a:pPr>
            <a:r>
              <a:rPr lang="en-US" sz="2400" dirty="0"/>
              <a:t>Follow-up studies showed that children who were able to delay gratification: </a:t>
            </a:r>
          </a:p>
          <a:p>
            <a:r>
              <a:rPr lang="en-US" sz="2400" dirty="0"/>
              <a:t>Performed better academically (e.g., higher SAT scores)</a:t>
            </a:r>
          </a:p>
          <a:p>
            <a:r>
              <a:rPr lang="en-US" sz="2400" dirty="0"/>
              <a:t> Had better health</a:t>
            </a:r>
          </a:p>
          <a:p>
            <a:r>
              <a:rPr lang="en-US" sz="2400" dirty="0"/>
              <a:t>Had more stable relationships</a:t>
            </a:r>
          </a:p>
          <a:p>
            <a:r>
              <a:rPr lang="en-US" sz="2400" dirty="0"/>
              <a:t>Showed better emotional regulation</a:t>
            </a:r>
            <a:endParaRPr lang="en-IN" sz="2400" dirty="0"/>
          </a:p>
        </p:txBody>
      </p:sp>
    </p:spTree>
    <p:extLst>
      <p:ext uri="{BB962C8B-B14F-4D97-AF65-F5344CB8AC3E}">
        <p14:creationId xmlns:p14="http://schemas.microsoft.com/office/powerpoint/2010/main" val="2440275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443D-16ED-1B9D-E8AC-A0B566844F0B}"/>
              </a:ext>
            </a:extLst>
          </p:cNvPr>
          <p:cNvSpPr>
            <a:spLocks noGrp="1"/>
          </p:cNvSpPr>
          <p:nvPr>
            <p:ph type="title"/>
          </p:nvPr>
        </p:nvSpPr>
        <p:spPr>
          <a:xfrm>
            <a:off x="876693" y="228601"/>
            <a:ext cx="8000607" cy="882310"/>
          </a:xfrm>
        </p:spPr>
        <p:txBody>
          <a:bodyPr anchor="b">
            <a:normAutofit/>
          </a:bodyPr>
          <a:lstStyle/>
          <a:p>
            <a:r>
              <a:rPr lang="en-US" sz="3200" dirty="0"/>
              <a:t>Marginal Utility – Classical vs. Behavioral View</a:t>
            </a:r>
            <a:endParaRPr lang="en-IN" sz="3200" dirty="0"/>
          </a:p>
        </p:txBody>
      </p:sp>
      <p:sp>
        <p:nvSpPr>
          <p:cNvPr id="3" name="Content Placeholder 2">
            <a:extLst>
              <a:ext uri="{FF2B5EF4-FFF2-40B4-BE49-F238E27FC236}">
                <a16:creationId xmlns:a16="http://schemas.microsoft.com/office/drawing/2014/main" id="{93B7C40B-DCBC-EBEC-AA61-61372AF7F873}"/>
              </a:ext>
            </a:extLst>
          </p:cNvPr>
          <p:cNvSpPr>
            <a:spLocks noGrp="1"/>
          </p:cNvSpPr>
          <p:nvPr>
            <p:ph idx="1"/>
          </p:nvPr>
        </p:nvSpPr>
        <p:spPr>
          <a:xfrm>
            <a:off x="342900" y="1420213"/>
            <a:ext cx="6134100" cy="4742924"/>
          </a:xfrm>
        </p:spPr>
        <p:txBody>
          <a:bodyPr anchor="t">
            <a:noAutofit/>
          </a:bodyPr>
          <a:lstStyle/>
          <a:p>
            <a:r>
              <a:rPr lang="en-US" dirty="0"/>
              <a:t>Classical View: Diminishing Marginal Utility – Each additional unit of consumption adds less to total utility.</a:t>
            </a:r>
          </a:p>
          <a:p>
            <a:r>
              <a:rPr lang="en-US" dirty="0"/>
              <a:t>Behavioral Perspective: People don’t always perceive marginal changes rationally.</a:t>
            </a:r>
          </a:p>
          <a:p>
            <a:r>
              <a:rPr lang="en-US" dirty="0"/>
              <a:t>Sensitivity to gains/losses is relative to a reference point (Prospect Theory).</a:t>
            </a:r>
          </a:p>
          <a:p>
            <a:r>
              <a:rPr lang="en-US" dirty="0"/>
              <a:t>Example:₹1000 bonus feels great when earning ₹10,000/month, less so at ₹1,00,000/month.</a:t>
            </a:r>
            <a:endParaRPr lang="en-IN" dirty="0"/>
          </a:p>
        </p:txBody>
      </p:sp>
      <p:pic>
        <p:nvPicPr>
          <p:cNvPr id="4" name="Picture 3">
            <a:extLst>
              <a:ext uri="{FF2B5EF4-FFF2-40B4-BE49-F238E27FC236}">
                <a16:creationId xmlns:a16="http://schemas.microsoft.com/office/drawing/2014/main" id="{5F2D6862-2703-6BA7-695C-6A67549CBD52}"/>
              </a:ext>
            </a:extLst>
          </p:cNvPr>
          <p:cNvPicPr>
            <a:picLocks noChangeAspect="1"/>
          </p:cNvPicPr>
          <p:nvPr/>
        </p:nvPicPr>
        <p:blipFill>
          <a:blip r:embed="rId2"/>
          <a:stretch>
            <a:fillRect/>
          </a:stretch>
        </p:blipFill>
        <p:spPr>
          <a:xfrm>
            <a:off x="6629399" y="1110911"/>
            <a:ext cx="4785663" cy="4561095"/>
          </a:xfrm>
          <a:prstGeom prst="rect">
            <a:avLst/>
          </a:prstGeom>
        </p:spPr>
      </p:pic>
      <p:grpSp>
        <p:nvGrpSpPr>
          <p:cNvPr id="16" name="Group 15">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7" name="Rectangle 16">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347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F7DA474-14E7-AA85-52B7-9867220825F6}"/>
              </a:ext>
            </a:extLst>
          </p:cNvPr>
          <p:cNvSpPr>
            <a:spLocks noGrp="1"/>
          </p:cNvSpPr>
          <p:nvPr>
            <p:ph idx="1"/>
          </p:nvPr>
        </p:nvSpPr>
        <p:spPr>
          <a:xfrm>
            <a:off x="838200" y="1825625"/>
            <a:ext cx="10515600" cy="4351338"/>
          </a:xfrm>
        </p:spPr>
        <p:txBody>
          <a:bodyPr>
            <a:normAutofit/>
          </a:bodyPr>
          <a:lstStyle/>
          <a:p>
            <a:pPr marL="0" indent="0">
              <a:buNone/>
            </a:pPr>
            <a:r>
              <a:rPr lang="en-US" b="1" dirty="0"/>
              <a:t>Decision Weights</a:t>
            </a:r>
          </a:p>
          <a:p>
            <a:pPr marL="0" indent="0">
              <a:buNone/>
            </a:pPr>
            <a:r>
              <a:rPr lang="en-US" dirty="0"/>
              <a:t>The decision weight is a function of the probability of the outcome. This decision-weighting function reflects the empirical regularity that people overweight certain events relative to near-certain events and overweight low-probability events.</a:t>
            </a:r>
          </a:p>
          <a:p>
            <a:r>
              <a:rPr lang="en-US" dirty="0"/>
              <a:t>Prospect theory incorporates non-linear weighting of probabilities by applying decision weights to each potential outcome.</a:t>
            </a:r>
            <a:endParaRPr lang="en-IN" dirty="0"/>
          </a:p>
        </p:txBody>
      </p:sp>
    </p:spTree>
    <p:extLst>
      <p:ext uri="{BB962C8B-B14F-4D97-AF65-F5344CB8AC3E}">
        <p14:creationId xmlns:p14="http://schemas.microsoft.com/office/powerpoint/2010/main" val="762275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7EF6-01C8-58BD-BAB0-F32EBB070604}"/>
              </a:ext>
            </a:extLst>
          </p:cNvPr>
          <p:cNvSpPr>
            <a:spLocks noGrp="1"/>
          </p:cNvSpPr>
          <p:nvPr>
            <p:ph type="title"/>
          </p:nvPr>
        </p:nvSpPr>
        <p:spPr>
          <a:xfrm>
            <a:off x="838200" y="365126"/>
            <a:ext cx="10515600" cy="315912"/>
          </a:xfrm>
        </p:spPr>
        <p:txBody>
          <a:bodyPr>
            <a:normAutofit fontScale="90000"/>
          </a:bodyPr>
          <a:lstStyle/>
          <a:p>
            <a:r>
              <a:rPr lang="en-IN" dirty="0"/>
              <a:t>An example: </a:t>
            </a:r>
          </a:p>
        </p:txBody>
      </p:sp>
      <p:sp>
        <p:nvSpPr>
          <p:cNvPr id="3" name="Content Placeholder 2">
            <a:extLst>
              <a:ext uri="{FF2B5EF4-FFF2-40B4-BE49-F238E27FC236}">
                <a16:creationId xmlns:a16="http://schemas.microsoft.com/office/drawing/2014/main" id="{8C9682E2-0A1D-EA34-0F7E-52E251CCF87B}"/>
              </a:ext>
            </a:extLst>
          </p:cNvPr>
          <p:cNvSpPr>
            <a:spLocks noGrp="1"/>
          </p:cNvSpPr>
          <p:nvPr>
            <p:ph idx="1"/>
          </p:nvPr>
        </p:nvSpPr>
        <p:spPr>
          <a:xfrm>
            <a:off x="361950" y="769143"/>
            <a:ext cx="11468100" cy="5319713"/>
          </a:xfrm>
        </p:spPr>
        <p:txBody>
          <a:bodyPr>
            <a:noAutofit/>
          </a:bodyPr>
          <a:lstStyle/>
          <a:p>
            <a:pPr marL="0" indent="0" algn="just">
              <a:buNone/>
            </a:pPr>
            <a:r>
              <a:rPr lang="en-US" sz="3200" dirty="0"/>
              <a:t>As the president of an airline company, you have invested $10 million of the company's money into a research project. The purpose was to build a plane that would not be detected by conventional radar. When the project is 90 percent completed, another firm begins marketing a plane that cannot be detected by radar. Also, it is apparent that their plane is much faster and far more economical that the plane your company is building.</a:t>
            </a:r>
          </a:p>
          <a:p>
            <a:pPr marL="0" indent="0" algn="just">
              <a:buNone/>
            </a:pPr>
            <a:r>
              <a:rPr lang="en-US" sz="3200" b="1" dirty="0">
                <a:solidFill>
                  <a:schemeClr val="accent4"/>
                </a:solidFill>
              </a:rPr>
              <a:t> The question is: should you invest the last 10 percent of the research funds to finish your radar-blank plane?</a:t>
            </a:r>
          </a:p>
          <a:p>
            <a:pPr algn="just"/>
            <a:r>
              <a:rPr lang="en-US" sz="3200" dirty="0"/>
              <a:t>NO - It makes no sense to continue spending money on the project.</a:t>
            </a:r>
          </a:p>
          <a:p>
            <a:pPr algn="just"/>
            <a:r>
              <a:rPr lang="en-US" sz="3200" dirty="0"/>
              <a:t>YES - As long as $10M is already invested, I might as well finish it.</a:t>
            </a:r>
            <a:endParaRPr lang="en-IN" sz="3200" dirty="0"/>
          </a:p>
        </p:txBody>
      </p:sp>
    </p:spTree>
    <p:extLst>
      <p:ext uri="{BB962C8B-B14F-4D97-AF65-F5344CB8AC3E}">
        <p14:creationId xmlns:p14="http://schemas.microsoft.com/office/powerpoint/2010/main" val="2979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anim calcmode="lin" valueType="num">
                                      <p:cBhvr>
                                        <p:cTn id="8"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5D399-F465-6BCA-1A7A-468FC5D82950}"/>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Decision and Probability Weighting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AC1303-1BA6-B852-3EE7-AA88BEA09300}"/>
              </a:ext>
            </a:extLst>
          </p:cNvPr>
          <p:cNvSpPr>
            <a:spLocks noGrp="1"/>
          </p:cNvSpPr>
          <p:nvPr>
            <p:ph idx="1"/>
          </p:nvPr>
        </p:nvSpPr>
        <p:spPr>
          <a:xfrm>
            <a:off x="4447308" y="591344"/>
            <a:ext cx="6906491" cy="5585619"/>
          </a:xfrm>
        </p:spPr>
        <p:txBody>
          <a:bodyPr anchor="ctr">
            <a:normAutofit/>
          </a:bodyPr>
          <a:lstStyle/>
          <a:p>
            <a:r>
              <a:rPr lang="en-US" dirty="0"/>
              <a:t>Prospect theory incorporates non-linear weighting of probabilities, contrasting with expected utility theory’s linear approach.</a:t>
            </a:r>
          </a:p>
          <a:p>
            <a:r>
              <a:rPr lang="en-US" dirty="0"/>
              <a:t>Traditional View: People make choices based on expected utility.</a:t>
            </a:r>
          </a:p>
          <a:p>
            <a:r>
              <a:rPr lang="en-US" dirty="0"/>
              <a:t> E(U) = Probability × Outcome</a:t>
            </a:r>
          </a:p>
          <a:p>
            <a:r>
              <a:rPr lang="en-US" dirty="0"/>
              <a:t>Behavioral View (Prospect Theory):</a:t>
            </a:r>
          </a:p>
          <a:p>
            <a:pPr marL="0" indent="0">
              <a:buNone/>
            </a:pPr>
            <a:r>
              <a:rPr lang="en-US" dirty="0"/>
              <a:t>- Overweight small probabilities (e.g., buying lottery tickets)</a:t>
            </a:r>
          </a:p>
          <a:p>
            <a:pPr marL="0" indent="0">
              <a:buNone/>
            </a:pPr>
            <a:r>
              <a:rPr lang="en-US" dirty="0"/>
              <a:t> - Underweight large probabilities (e.g., ignoring health risks)</a:t>
            </a:r>
            <a:endParaRPr lang="en-IN" dirty="0"/>
          </a:p>
        </p:txBody>
      </p:sp>
    </p:spTree>
    <p:extLst>
      <p:ext uri="{BB962C8B-B14F-4D97-AF65-F5344CB8AC3E}">
        <p14:creationId xmlns:p14="http://schemas.microsoft.com/office/powerpoint/2010/main" val="3181701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D790-5328-8C0B-53C0-651AE6B72B33}"/>
              </a:ext>
            </a:extLst>
          </p:cNvPr>
          <p:cNvSpPr>
            <a:spLocks noGrp="1"/>
          </p:cNvSpPr>
          <p:nvPr>
            <p:ph type="title"/>
          </p:nvPr>
        </p:nvSpPr>
        <p:spPr/>
        <p:txBody>
          <a:bodyPr/>
          <a:lstStyle/>
          <a:p>
            <a:r>
              <a:rPr lang="en-IN" dirty="0"/>
              <a:t>Income and Consumption</a:t>
            </a:r>
          </a:p>
        </p:txBody>
      </p:sp>
      <p:sp>
        <p:nvSpPr>
          <p:cNvPr id="3" name="Content Placeholder 2">
            <a:extLst>
              <a:ext uri="{FF2B5EF4-FFF2-40B4-BE49-F238E27FC236}">
                <a16:creationId xmlns:a16="http://schemas.microsoft.com/office/drawing/2014/main" id="{DEFB4D86-7726-F239-DC4D-96A34EFCB819}"/>
              </a:ext>
            </a:extLst>
          </p:cNvPr>
          <p:cNvSpPr>
            <a:spLocks noGrp="1"/>
          </p:cNvSpPr>
          <p:nvPr>
            <p:ph idx="1"/>
          </p:nvPr>
        </p:nvSpPr>
        <p:spPr/>
        <p:txBody>
          <a:bodyPr/>
          <a:lstStyle/>
          <a:p>
            <a:r>
              <a:rPr lang="en-US" dirty="0"/>
              <a:t>Permanent vs. Temporary Income Hypothesis (Behavioral Extension):</a:t>
            </a:r>
          </a:p>
          <a:p>
            <a:r>
              <a:rPr lang="en-US" dirty="0"/>
              <a:t>People consume based on perceived future income, but may irrationally spend windfalls.</a:t>
            </a:r>
          </a:p>
          <a:p>
            <a:r>
              <a:rPr lang="en-US" dirty="0"/>
              <a:t>Mental Accounting: People treat money differently based on its source or purpose.</a:t>
            </a:r>
          </a:p>
          <a:p>
            <a:r>
              <a:rPr lang="en-US" dirty="0"/>
              <a:t>E.g., Tax refund vs. salary → more likely to be spent than saved.</a:t>
            </a:r>
            <a:endParaRPr lang="en-IN" dirty="0"/>
          </a:p>
        </p:txBody>
      </p:sp>
    </p:spTree>
    <p:extLst>
      <p:ext uri="{BB962C8B-B14F-4D97-AF65-F5344CB8AC3E}">
        <p14:creationId xmlns:p14="http://schemas.microsoft.com/office/powerpoint/2010/main" val="784656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2BA5505-2C68-C279-87CF-D40D23C642E7}"/>
              </a:ext>
            </a:extLst>
          </p:cNvPr>
          <p:cNvGraphicFramePr>
            <a:graphicFrameLocks noGrp="1"/>
          </p:cNvGraphicFramePr>
          <p:nvPr>
            <p:ph idx="1"/>
            <p:extLst>
              <p:ext uri="{D42A27DB-BD31-4B8C-83A1-F6EECF244321}">
                <p14:modId xmlns:p14="http://schemas.microsoft.com/office/powerpoint/2010/main" val="2075560950"/>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8407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B6B5479-5161-1D10-E6B6-D2B03F31A167}"/>
              </a:ext>
            </a:extLst>
          </p:cNvPr>
          <p:cNvPicPr>
            <a:picLocks noChangeAspect="1"/>
          </p:cNvPicPr>
          <p:nvPr/>
        </p:nvPicPr>
        <p:blipFill>
          <a:blip r:embed="rId2"/>
          <a:stretch>
            <a:fillRect/>
          </a:stretch>
        </p:blipFill>
        <p:spPr>
          <a:xfrm>
            <a:off x="95858" y="604023"/>
            <a:ext cx="5327556" cy="394169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8EB3EE98-11D4-0346-BB62-C22596D019E3}"/>
              </a:ext>
            </a:extLst>
          </p:cNvPr>
          <p:cNvSpPr>
            <a:spLocks noGrp="1"/>
          </p:cNvSpPr>
          <p:nvPr>
            <p:ph idx="1"/>
          </p:nvPr>
        </p:nvSpPr>
        <p:spPr>
          <a:xfrm>
            <a:off x="5519272" y="1290637"/>
            <a:ext cx="6017854" cy="4881563"/>
          </a:xfrm>
        </p:spPr>
        <p:txBody>
          <a:bodyPr>
            <a:noAutofit/>
          </a:bodyPr>
          <a:lstStyle/>
          <a:p>
            <a:pPr marL="0" indent="0">
              <a:buNone/>
            </a:pPr>
            <a:r>
              <a:rPr lang="en-US" sz="3200" dirty="0"/>
              <a:t>In economics, a necessity refers to goods or services essential for survival or basic living, while a luxury is non-essential but desired, often for pleasure or status.</a:t>
            </a:r>
          </a:p>
          <a:p>
            <a:pPr marL="0" indent="0">
              <a:buNone/>
            </a:pPr>
            <a:r>
              <a:rPr lang="en-US" sz="3200" dirty="0"/>
              <a:t> Necessities include items like food, shelter, and clothing, while luxuries can be things like designer handbags or expensive jewelry. </a:t>
            </a:r>
            <a:endParaRPr lang="en-IN" sz="3200" dirty="0"/>
          </a:p>
        </p:txBody>
      </p:sp>
    </p:spTree>
    <p:extLst>
      <p:ext uri="{BB962C8B-B14F-4D97-AF65-F5344CB8AC3E}">
        <p14:creationId xmlns:p14="http://schemas.microsoft.com/office/powerpoint/2010/main" val="22463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D614C71D-E144-CB72-5F90-42F87CAEDFCF}"/>
              </a:ext>
            </a:extLst>
          </p:cNvPr>
          <p:cNvPicPr>
            <a:picLocks noGrp="1" noChangeAspect="1"/>
          </p:cNvPicPr>
          <p:nvPr>
            <p:ph idx="1"/>
          </p:nvPr>
        </p:nvPicPr>
        <p:blipFill>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472077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72573-CC7D-851C-6DA8-A5080DE70C8B}"/>
              </a:ext>
            </a:extLst>
          </p:cNvPr>
          <p:cNvSpPr>
            <a:spLocks noGrp="1"/>
          </p:cNvSpPr>
          <p:nvPr>
            <p:ph type="title"/>
          </p:nvPr>
        </p:nvSpPr>
        <p:spPr>
          <a:xfrm>
            <a:off x="572493" y="238539"/>
            <a:ext cx="11018520" cy="1434415"/>
          </a:xfrm>
        </p:spPr>
        <p:txBody>
          <a:bodyPr anchor="b">
            <a:normAutofit/>
          </a:bodyPr>
          <a:lstStyle/>
          <a:p>
            <a:r>
              <a:rPr lang="en-US" sz="4600"/>
              <a:t>Role of the Government in Facilitating trade</a:t>
            </a:r>
            <a:endParaRPr lang="en-IN" sz="46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4708D7-9CB9-9A24-7518-3DADD44C1754}"/>
              </a:ext>
            </a:extLst>
          </p:cNvPr>
          <p:cNvSpPr>
            <a:spLocks noGrp="1"/>
          </p:cNvSpPr>
          <p:nvPr>
            <p:ph idx="1"/>
          </p:nvPr>
        </p:nvSpPr>
        <p:spPr>
          <a:xfrm>
            <a:off x="572493" y="2071316"/>
            <a:ext cx="6713552" cy="4119172"/>
          </a:xfrm>
        </p:spPr>
        <p:txBody>
          <a:bodyPr anchor="t">
            <a:normAutofit/>
          </a:bodyPr>
          <a:lstStyle/>
          <a:p>
            <a:pPr marL="0" indent="0">
              <a:buNone/>
            </a:pPr>
            <a:r>
              <a:rPr lang="en-US" sz="3200" dirty="0"/>
              <a:t>The government plays a critical role in both domestic and international trade by creating an enabling environment, regulating practices, protecting interests, and promoting competitiveness.</a:t>
            </a:r>
            <a:endParaRPr lang="en-IN" sz="3200" dirty="0"/>
          </a:p>
        </p:txBody>
      </p:sp>
      <p:pic>
        <p:nvPicPr>
          <p:cNvPr id="4" name="Picture 3">
            <a:extLst>
              <a:ext uri="{FF2B5EF4-FFF2-40B4-BE49-F238E27FC236}">
                <a16:creationId xmlns:a16="http://schemas.microsoft.com/office/drawing/2014/main" id="{A26DB146-1D66-1060-04DB-3AA339741A34}"/>
              </a:ext>
            </a:extLst>
          </p:cNvPr>
          <p:cNvPicPr>
            <a:picLocks noChangeAspect="1"/>
          </p:cNvPicPr>
          <p:nvPr/>
        </p:nvPicPr>
        <p:blipFill>
          <a:blip r:embed="rId2"/>
          <a:srcRect l="2104" r="1692" b="2"/>
          <a:stretch/>
        </p:blipFill>
        <p:spPr>
          <a:xfrm>
            <a:off x="7675658" y="2093976"/>
            <a:ext cx="3941064" cy="4096512"/>
          </a:xfrm>
          <a:prstGeom prst="rect">
            <a:avLst/>
          </a:prstGeom>
        </p:spPr>
      </p:pic>
    </p:spTree>
    <p:extLst>
      <p:ext uri="{BB962C8B-B14F-4D97-AF65-F5344CB8AC3E}">
        <p14:creationId xmlns:p14="http://schemas.microsoft.com/office/powerpoint/2010/main" val="1839991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AFCFB-0679-3AEA-E1A0-A9405C576594}"/>
              </a:ext>
            </a:extLst>
          </p:cNvPr>
          <p:cNvSpPr>
            <a:spLocks noGrp="1"/>
          </p:cNvSpPr>
          <p:nvPr>
            <p:ph type="title"/>
          </p:nvPr>
        </p:nvSpPr>
        <p:spPr/>
        <p:txBody>
          <a:bodyPr/>
          <a:lstStyle/>
          <a:p>
            <a:r>
              <a:rPr lang="en-IN" dirty="0"/>
              <a:t>Discounted Utility Model (DUM)</a:t>
            </a:r>
          </a:p>
        </p:txBody>
      </p:sp>
      <p:sp>
        <p:nvSpPr>
          <p:cNvPr id="3" name="Content Placeholder 2">
            <a:extLst>
              <a:ext uri="{FF2B5EF4-FFF2-40B4-BE49-F238E27FC236}">
                <a16:creationId xmlns:a16="http://schemas.microsoft.com/office/drawing/2014/main" id="{3CF57C6B-6D15-7FA5-038B-BE1A0DB5D3C3}"/>
              </a:ext>
            </a:extLst>
          </p:cNvPr>
          <p:cNvSpPr>
            <a:spLocks noGrp="1"/>
          </p:cNvSpPr>
          <p:nvPr>
            <p:ph idx="1"/>
          </p:nvPr>
        </p:nvSpPr>
        <p:spPr/>
        <p:txBody>
          <a:bodyPr/>
          <a:lstStyle/>
          <a:p>
            <a:pPr marL="0" indent="0">
              <a:buNone/>
            </a:pPr>
            <a:r>
              <a:rPr lang="en-US" dirty="0"/>
              <a:t>Although Adam Smith was the first economist to discuss the importance of intertemporal choice as far as the wealth of nations was concerned, it was Rae who essentially provided a psychological foundation for a theory of intertemporal choice.</a:t>
            </a:r>
          </a:p>
          <a:p>
            <a:pPr marL="0" indent="0">
              <a:buNone/>
            </a:pPr>
            <a:r>
              <a:rPr lang="en-US" b="1" dirty="0">
                <a:solidFill>
                  <a:schemeClr val="accent3">
                    <a:lumMod val="75000"/>
                  </a:schemeClr>
                </a:solidFill>
              </a:rPr>
              <a:t>Rae (1834</a:t>
            </a:r>
            <a:r>
              <a:rPr lang="en-US" dirty="0"/>
              <a:t>) identified ‘</a:t>
            </a:r>
            <a:r>
              <a:rPr lang="en-US" b="1" dirty="0">
                <a:solidFill>
                  <a:schemeClr val="accent3">
                    <a:lumMod val="75000"/>
                  </a:schemeClr>
                </a:solidFill>
              </a:rPr>
              <a:t>the effective desire for accumulation’</a:t>
            </a:r>
          </a:p>
          <a:p>
            <a:pPr marL="0" indent="0">
              <a:buNone/>
            </a:pPr>
            <a:r>
              <a:rPr lang="en-US" dirty="0"/>
              <a:t>as being the key psychological factor determining a society’s decisions to save and invest, which in turn determined a country’s rate of economic productivity and growth.</a:t>
            </a:r>
          </a:p>
          <a:p>
            <a:pPr marL="0" indent="0">
              <a:buNone/>
            </a:pPr>
            <a:endParaRPr lang="en-IN" dirty="0"/>
          </a:p>
        </p:txBody>
      </p:sp>
    </p:spTree>
    <p:extLst>
      <p:ext uri="{BB962C8B-B14F-4D97-AF65-F5344CB8AC3E}">
        <p14:creationId xmlns:p14="http://schemas.microsoft.com/office/powerpoint/2010/main" val="3801474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F76B362-4F5D-E8E9-AD07-231D8C350D52}"/>
              </a:ext>
            </a:extLst>
          </p:cNvPr>
          <p:cNvGraphicFramePr>
            <a:graphicFrameLocks noGrp="1"/>
          </p:cNvGraphicFramePr>
          <p:nvPr>
            <p:ph idx="1"/>
          </p:nvPr>
        </p:nvGraphicFramePr>
        <p:xfrm>
          <a:off x="361950" y="209550"/>
          <a:ext cx="11677650" cy="6400800"/>
        </p:xfrm>
        <a:graphic>
          <a:graphicData uri="http://schemas.openxmlformats.org/drawingml/2006/table">
            <a:tbl>
              <a:tblPr>
                <a:tableStyleId>{ED083AE6-46FA-4A59-8FB0-9F97EB10719F}</a:tableStyleId>
              </a:tblPr>
              <a:tblGrid>
                <a:gridCol w="5686885">
                  <a:extLst>
                    <a:ext uri="{9D8B030D-6E8A-4147-A177-3AD203B41FA5}">
                      <a16:colId xmlns:a16="http://schemas.microsoft.com/office/drawing/2014/main" val="2689855766"/>
                    </a:ext>
                  </a:extLst>
                </a:gridCol>
                <a:gridCol w="5990765">
                  <a:extLst>
                    <a:ext uri="{9D8B030D-6E8A-4147-A177-3AD203B41FA5}">
                      <a16:colId xmlns:a16="http://schemas.microsoft.com/office/drawing/2014/main" val="3347250156"/>
                    </a:ext>
                  </a:extLst>
                </a:gridCol>
              </a:tblGrid>
              <a:tr h="800100">
                <a:tc>
                  <a:txBody>
                    <a:bodyPr/>
                    <a:lstStyle/>
                    <a:p>
                      <a:r>
                        <a:rPr lang="en-IN" b="1" dirty="0"/>
                        <a:t>Function</a:t>
                      </a:r>
                      <a:endParaRPr lang="en-IN" dirty="0"/>
                    </a:p>
                  </a:txBody>
                  <a:tcPr anchor="ctr"/>
                </a:tc>
                <a:tc>
                  <a:txBody>
                    <a:bodyPr/>
                    <a:lstStyle/>
                    <a:p>
                      <a:r>
                        <a:rPr lang="en-IN" b="1"/>
                        <a:t>Government Role</a:t>
                      </a:r>
                      <a:endParaRPr lang="en-IN"/>
                    </a:p>
                  </a:txBody>
                  <a:tcPr anchor="ctr"/>
                </a:tc>
                <a:extLst>
                  <a:ext uri="{0D108BD9-81ED-4DB2-BD59-A6C34878D82A}">
                    <a16:rowId xmlns:a16="http://schemas.microsoft.com/office/drawing/2014/main" val="1691735059"/>
                  </a:ext>
                </a:extLst>
              </a:tr>
              <a:tr h="800100">
                <a:tc>
                  <a:txBody>
                    <a:bodyPr/>
                    <a:lstStyle/>
                    <a:p>
                      <a:r>
                        <a:rPr lang="en-IN"/>
                        <a:t>Policy Making</a:t>
                      </a:r>
                    </a:p>
                  </a:txBody>
                  <a:tcPr anchor="ctr"/>
                </a:tc>
                <a:tc>
                  <a:txBody>
                    <a:bodyPr/>
                    <a:lstStyle/>
                    <a:p>
                      <a:r>
                        <a:rPr lang="en-IN"/>
                        <a:t>FTPs, tariffs, trade rules</a:t>
                      </a:r>
                    </a:p>
                  </a:txBody>
                  <a:tcPr anchor="ctr"/>
                </a:tc>
                <a:extLst>
                  <a:ext uri="{0D108BD9-81ED-4DB2-BD59-A6C34878D82A}">
                    <a16:rowId xmlns:a16="http://schemas.microsoft.com/office/drawing/2014/main" val="3293862720"/>
                  </a:ext>
                </a:extLst>
              </a:tr>
              <a:tr h="800100">
                <a:tc>
                  <a:txBody>
                    <a:bodyPr/>
                    <a:lstStyle/>
                    <a:p>
                      <a:r>
                        <a:rPr lang="en-IN" dirty="0"/>
                        <a:t>Infrastructure</a:t>
                      </a:r>
                    </a:p>
                  </a:txBody>
                  <a:tcPr anchor="ctr"/>
                </a:tc>
                <a:tc>
                  <a:txBody>
                    <a:bodyPr/>
                    <a:lstStyle/>
                    <a:p>
                      <a:r>
                        <a:rPr lang="en-IN"/>
                        <a:t>Roads, ports, digital platforms</a:t>
                      </a:r>
                    </a:p>
                  </a:txBody>
                  <a:tcPr anchor="ctr"/>
                </a:tc>
                <a:extLst>
                  <a:ext uri="{0D108BD9-81ED-4DB2-BD59-A6C34878D82A}">
                    <a16:rowId xmlns:a16="http://schemas.microsoft.com/office/drawing/2014/main" val="1350068997"/>
                  </a:ext>
                </a:extLst>
              </a:tr>
              <a:tr h="800100">
                <a:tc>
                  <a:txBody>
                    <a:bodyPr/>
                    <a:lstStyle/>
                    <a:p>
                      <a:r>
                        <a:rPr lang="en-IN"/>
                        <a:t>Financial Support</a:t>
                      </a:r>
                    </a:p>
                  </a:txBody>
                  <a:tcPr anchor="ctr"/>
                </a:tc>
                <a:tc>
                  <a:txBody>
                    <a:bodyPr/>
                    <a:lstStyle/>
                    <a:p>
                      <a:r>
                        <a:rPr lang="en-IN"/>
                        <a:t>Subsidies, insurance, export finance</a:t>
                      </a:r>
                    </a:p>
                  </a:txBody>
                  <a:tcPr anchor="ctr"/>
                </a:tc>
                <a:extLst>
                  <a:ext uri="{0D108BD9-81ED-4DB2-BD59-A6C34878D82A}">
                    <a16:rowId xmlns:a16="http://schemas.microsoft.com/office/drawing/2014/main" val="851072190"/>
                  </a:ext>
                </a:extLst>
              </a:tr>
              <a:tr h="800100">
                <a:tc>
                  <a:txBody>
                    <a:bodyPr/>
                    <a:lstStyle/>
                    <a:p>
                      <a:r>
                        <a:rPr lang="en-IN"/>
                        <a:t>Negotiation</a:t>
                      </a:r>
                    </a:p>
                  </a:txBody>
                  <a:tcPr anchor="ctr"/>
                </a:tc>
                <a:tc>
                  <a:txBody>
                    <a:bodyPr/>
                    <a:lstStyle/>
                    <a:p>
                      <a:r>
                        <a:rPr lang="en-US"/>
                        <a:t>FTAs, trade blocs, WTO representation</a:t>
                      </a:r>
                    </a:p>
                  </a:txBody>
                  <a:tcPr anchor="ctr"/>
                </a:tc>
                <a:extLst>
                  <a:ext uri="{0D108BD9-81ED-4DB2-BD59-A6C34878D82A}">
                    <a16:rowId xmlns:a16="http://schemas.microsoft.com/office/drawing/2014/main" val="957303207"/>
                  </a:ext>
                </a:extLst>
              </a:tr>
              <a:tr h="800100">
                <a:tc>
                  <a:txBody>
                    <a:bodyPr/>
                    <a:lstStyle/>
                    <a:p>
                      <a:r>
                        <a:rPr lang="en-IN"/>
                        <a:t>Regulation &amp; Protection</a:t>
                      </a:r>
                    </a:p>
                  </a:txBody>
                  <a:tcPr anchor="ctr"/>
                </a:tc>
                <a:tc>
                  <a:txBody>
                    <a:bodyPr/>
                    <a:lstStyle/>
                    <a:p>
                      <a:r>
                        <a:rPr lang="en-IN"/>
                        <a:t>Anti-dumping, standards, environmental norms</a:t>
                      </a:r>
                    </a:p>
                  </a:txBody>
                  <a:tcPr anchor="ctr"/>
                </a:tc>
                <a:extLst>
                  <a:ext uri="{0D108BD9-81ED-4DB2-BD59-A6C34878D82A}">
                    <a16:rowId xmlns:a16="http://schemas.microsoft.com/office/drawing/2014/main" val="2536324468"/>
                  </a:ext>
                </a:extLst>
              </a:tr>
              <a:tr h="800100">
                <a:tc>
                  <a:txBody>
                    <a:bodyPr/>
                    <a:lstStyle/>
                    <a:p>
                      <a:r>
                        <a:rPr lang="en-IN"/>
                        <a:t>Trade Promotion</a:t>
                      </a:r>
                    </a:p>
                  </a:txBody>
                  <a:tcPr anchor="ctr"/>
                </a:tc>
                <a:tc>
                  <a:txBody>
                    <a:bodyPr/>
                    <a:lstStyle/>
                    <a:p>
                      <a:r>
                        <a:rPr lang="en-IN"/>
                        <a:t>Expos, missions, EPCs</a:t>
                      </a:r>
                    </a:p>
                  </a:txBody>
                  <a:tcPr anchor="ctr"/>
                </a:tc>
                <a:extLst>
                  <a:ext uri="{0D108BD9-81ED-4DB2-BD59-A6C34878D82A}">
                    <a16:rowId xmlns:a16="http://schemas.microsoft.com/office/drawing/2014/main" val="262554373"/>
                  </a:ext>
                </a:extLst>
              </a:tr>
              <a:tr h="800100">
                <a:tc>
                  <a:txBody>
                    <a:bodyPr/>
                    <a:lstStyle/>
                    <a:p>
                      <a:r>
                        <a:rPr lang="en-IN"/>
                        <a:t>Education &amp; Training</a:t>
                      </a:r>
                    </a:p>
                  </a:txBody>
                  <a:tcPr anchor="ctr"/>
                </a:tc>
                <a:tc>
                  <a:txBody>
                    <a:bodyPr/>
                    <a:lstStyle/>
                    <a:p>
                      <a:r>
                        <a:rPr lang="en-US" dirty="0"/>
                        <a:t>Awareness, skilling for SMEs and exporters</a:t>
                      </a:r>
                    </a:p>
                  </a:txBody>
                  <a:tcPr anchor="ctr"/>
                </a:tc>
                <a:extLst>
                  <a:ext uri="{0D108BD9-81ED-4DB2-BD59-A6C34878D82A}">
                    <a16:rowId xmlns:a16="http://schemas.microsoft.com/office/drawing/2014/main" val="3437016097"/>
                  </a:ext>
                </a:extLst>
              </a:tr>
            </a:tbl>
          </a:graphicData>
        </a:graphic>
      </p:graphicFrame>
    </p:spTree>
    <p:extLst>
      <p:ext uri="{BB962C8B-B14F-4D97-AF65-F5344CB8AC3E}">
        <p14:creationId xmlns:p14="http://schemas.microsoft.com/office/powerpoint/2010/main" val="123383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AE9AF-01E9-3CCE-CCE6-D1244EB7BCDF}"/>
              </a:ext>
            </a:extLst>
          </p:cNvPr>
          <p:cNvSpPr>
            <a:spLocks noGrp="1"/>
          </p:cNvSpPr>
          <p:nvPr>
            <p:ph type="title"/>
          </p:nvPr>
        </p:nvSpPr>
        <p:spPr>
          <a:xfrm>
            <a:off x="838200" y="365125"/>
            <a:ext cx="10515600" cy="1325563"/>
          </a:xfrm>
        </p:spPr>
        <p:txBody>
          <a:bodyPr>
            <a:normAutofit/>
          </a:bodyPr>
          <a:lstStyle/>
          <a:p>
            <a:r>
              <a:rPr lang="en-IN" sz="5400"/>
              <a:t>Policy Formulation and Regulation</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31A178-2BA9-37C6-EC82-42BA90866DC3}"/>
              </a:ext>
            </a:extLst>
          </p:cNvPr>
          <p:cNvSpPr>
            <a:spLocks noGrp="1"/>
          </p:cNvSpPr>
          <p:nvPr>
            <p:ph idx="1"/>
          </p:nvPr>
        </p:nvSpPr>
        <p:spPr>
          <a:xfrm>
            <a:off x="838200" y="1929384"/>
            <a:ext cx="10515600" cy="4251960"/>
          </a:xfrm>
        </p:spPr>
        <p:txBody>
          <a:bodyPr>
            <a:normAutofit/>
          </a:bodyPr>
          <a:lstStyle/>
          <a:p>
            <a:pPr>
              <a:buNone/>
            </a:pPr>
            <a:r>
              <a:rPr lang="en-US" sz="2200" b="1"/>
              <a:t>Recent Initiatives:</a:t>
            </a:r>
          </a:p>
          <a:p>
            <a:pPr>
              <a:buFont typeface="Arial" panose="020B0604020202020204" pitchFamily="34" charset="0"/>
              <a:buChar char="•"/>
            </a:pPr>
            <a:r>
              <a:rPr lang="en-US" sz="2200" b="1"/>
              <a:t>India’s Foreign Trade Policy (FTP) 2023–28</a:t>
            </a:r>
            <a:r>
              <a:rPr lang="en-US" sz="2200"/>
              <a:t>:</a:t>
            </a:r>
          </a:p>
          <a:p>
            <a:pPr marL="742950" lvl="1" indent="-285750">
              <a:buFont typeface="Arial" panose="020B0604020202020204" pitchFamily="34" charset="0"/>
              <a:buChar char="•"/>
            </a:pPr>
            <a:r>
              <a:rPr lang="en-US" sz="2200"/>
              <a:t>Focus on digitalization, e-commerce exports, and reducing documentation.</a:t>
            </a:r>
          </a:p>
          <a:p>
            <a:pPr marL="742950" lvl="1" indent="-285750">
              <a:buFont typeface="Arial" panose="020B0604020202020204" pitchFamily="34" charset="0"/>
              <a:buChar char="•"/>
            </a:pPr>
            <a:r>
              <a:rPr lang="en-US" sz="2200"/>
              <a:t>Target: Exports worth </a:t>
            </a:r>
            <a:r>
              <a:rPr lang="en-US" sz="2200" b="1"/>
              <a:t>$2 trillion</a:t>
            </a:r>
            <a:r>
              <a:rPr lang="en-US" sz="2200"/>
              <a:t> by 2030.</a:t>
            </a:r>
          </a:p>
          <a:p>
            <a:pPr>
              <a:buFont typeface="Arial" panose="020B0604020202020204" pitchFamily="34" charset="0"/>
              <a:buChar char="•"/>
            </a:pPr>
            <a:r>
              <a:rPr lang="en-US" sz="2200" b="1"/>
              <a:t>European Union’s Green Trade Policy (CBAM)</a:t>
            </a:r>
            <a:r>
              <a:rPr lang="en-US" sz="2200"/>
              <a:t>:</a:t>
            </a:r>
          </a:p>
          <a:p>
            <a:pPr marL="742950" lvl="1" indent="-285750">
              <a:buFont typeface="Arial" panose="020B0604020202020204" pitchFamily="34" charset="0"/>
              <a:buChar char="•"/>
            </a:pPr>
            <a:r>
              <a:rPr lang="en-US" sz="2200"/>
              <a:t>Imposes carbon tariffs on imports based on emissions.</a:t>
            </a:r>
          </a:p>
          <a:p>
            <a:pPr marL="742950" lvl="1" indent="-285750">
              <a:buFont typeface="Arial" panose="020B0604020202020204" pitchFamily="34" charset="0"/>
              <a:buChar char="•"/>
            </a:pPr>
            <a:r>
              <a:rPr lang="en-US" sz="2200"/>
              <a:t>Affects exporters from developing countries.</a:t>
            </a:r>
          </a:p>
          <a:p>
            <a:pPr>
              <a:buFont typeface="Arial" panose="020B0604020202020204" pitchFamily="34" charset="0"/>
              <a:buChar char="•"/>
            </a:pPr>
            <a:r>
              <a:rPr lang="en-US" sz="2200" b="1"/>
              <a:t>USA’s CHIPS and Science Act (2022)</a:t>
            </a:r>
            <a:r>
              <a:rPr lang="en-US" sz="2200"/>
              <a:t>:</a:t>
            </a:r>
          </a:p>
          <a:p>
            <a:pPr marL="742950" lvl="1" indent="-285750">
              <a:buFont typeface="Arial" panose="020B0604020202020204" pitchFamily="34" charset="0"/>
              <a:buChar char="•"/>
            </a:pPr>
            <a:r>
              <a:rPr lang="en-US" sz="2200"/>
              <a:t>Strategic investment in domestic semiconductor production, aimed at </a:t>
            </a:r>
            <a:r>
              <a:rPr lang="en-US" sz="2200" b="1"/>
              <a:t>reducing dependency on Asian supply chains</a:t>
            </a:r>
            <a:r>
              <a:rPr lang="en-US" sz="2200"/>
              <a:t>.</a:t>
            </a:r>
          </a:p>
          <a:p>
            <a:endParaRPr lang="en-IN" sz="2200"/>
          </a:p>
        </p:txBody>
      </p:sp>
    </p:spTree>
    <p:extLst>
      <p:ext uri="{BB962C8B-B14F-4D97-AF65-F5344CB8AC3E}">
        <p14:creationId xmlns:p14="http://schemas.microsoft.com/office/powerpoint/2010/main" val="411407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1C31E-C7DA-BA36-B018-51630926276A}"/>
              </a:ext>
            </a:extLst>
          </p:cNvPr>
          <p:cNvSpPr>
            <a:spLocks noGrp="1"/>
          </p:cNvSpPr>
          <p:nvPr>
            <p:ph type="title"/>
          </p:nvPr>
        </p:nvSpPr>
        <p:spPr>
          <a:xfrm>
            <a:off x="838200" y="365125"/>
            <a:ext cx="10515600" cy="1325563"/>
          </a:xfrm>
        </p:spPr>
        <p:txBody>
          <a:bodyPr>
            <a:normAutofit/>
          </a:bodyPr>
          <a:lstStyle/>
          <a:p>
            <a:r>
              <a:rPr lang="en-IN" sz="5400"/>
              <a:t>Infrastructure Development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5037F9-47CB-23DA-DB75-FD4F6A8B35ED}"/>
              </a:ext>
            </a:extLst>
          </p:cNvPr>
          <p:cNvSpPr>
            <a:spLocks noGrp="1"/>
          </p:cNvSpPr>
          <p:nvPr>
            <p:ph idx="1"/>
          </p:nvPr>
        </p:nvSpPr>
        <p:spPr>
          <a:xfrm>
            <a:off x="838200" y="1929384"/>
            <a:ext cx="10515600" cy="4251960"/>
          </a:xfrm>
        </p:spPr>
        <p:txBody>
          <a:bodyPr>
            <a:normAutofit/>
          </a:bodyPr>
          <a:lstStyle/>
          <a:p>
            <a:pPr>
              <a:buNone/>
            </a:pPr>
            <a:r>
              <a:rPr lang="en-US" sz="2200" b="1"/>
              <a:t>Recent Initiatives:</a:t>
            </a:r>
          </a:p>
          <a:p>
            <a:pPr>
              <a:buFont typeface="Arial" panose="020B0604020202020204" pitchFamily="34" charset="0"/>
              <a:buChar char="•"/>
            </a:pPr>
            <a:r>
              <a:rPr lang="en-US" sz="2200" b="1"/>
              <a:t>PM Gati Shakti – National Master Plan (India)</a:t>
            </a:r>
            <a:r>
              <a:rPr lang="en-US" sz="2200"/>
              <a:t>:</a:t>
            </a:r>
          </a:p>
          <a:p>
            <a:pPr marL="742950" lvl="1" indent="-285750">
              <a:buFont typeface="Arial" panose="020B0604020202020204" pitchFamily="34" charset="0"/>
              <a:buChar char="•"/>
            </a:pPr>
            <a:r>
              <a:rPr lang="en-US" sz="2200"/>
              <a:t>Integrated infrastructure plan to connect rail, road, ports, and air cargo systems to facilitate smoother trade flows.</a:t>
            </a:r>
          </a:p>
          <a:p>
            <a:pPr>
              <a:buFont typeface="Arial" panose="020B0604020202020204" pitchFamily="34" charset="0"/>
              <a:buChar char="•"/>
            </a:pPr>
            <a:r>
              <a:rPr lang="en-US" sz="2200" b="1"/>
              <a:t>India’s Sagarmala and Bharatmala Projects</a:t>
            </a:r>
            <a:r>
              <a:rPr lang="en-US" sz="2200"/>
              <a:t>:</a:t>
            </a:r>
          </a:p>
          <a:p>
            <a:pPr marL="742950" lvl="1" indent="-285750">
              <a:buFont typeface="Arial" panose="020B0604020202020204" pitchFamily="34" charset="0"/>
              <a:buChar char="•"/>
            </a:pPr>
            <a:r>
              <a:rPr lang="en-US" sz="2200"/>
              <a:t>Ports and highways modernization to support export competitiveness.</a:t>
            </a:r>
          </a:p>
          <a:p>
            <a:pPr>
              <a:buFont typeface="Arial" panose="020B0604020202020204" pitchFamily="34" charset="0"/>
              <a:buChar char="•"/>
            </a:pPr>
            <a:r>
              <a:rPr lang="en-US" sz="2200" b="1"/>
              <a:t>China’s Belt and Road Initiative (BRI)</a:t>
            </a:r>
            <a:r>
              <a:rPr lang="en-US" sz="2200"/>
              <a:t>:</a:t>
            </a:r>
          </a:p>
          <a:p>
            <a:pPr marL="742950" lvl="1" indent="-285750">
              <a:buFont typeface="Arial" panose="020B0604020202020204" pitchFamily="34" charset="0"/>
              <a:buChar char="•"/>
            </a:pPr>
            <a:r>
              <a:rPr lang="en-US" sz="2200"/>
              <a:t>Massive infrastructure development across Asia, Africa, and Europe to increase global trade connectivity.</a:t>
            </a:r>
          </a:p>
          <a:p>
            <a:endParaRPr lang="en-IN" sz="2200"/>
          </a:p>
        </p:txBody>
      </p:sp>
    </p:spTree>
    <p:extLst>
      <p:ext uri="{BB962C8B-B14F-4D97-AF65-F5344CB8AC3E}">
        <p14:creationId xmlns:p14="http://schemas.microsoft.com/office/powerpoint/2010/main" val="2838420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D6CD-1CD1-B803-B76A-014B319658B6}"/>
              </a:ext>
            </a:extLst>
          </p:cNvPr>
          <p:cNvSpPr>
            <a:spLocks noGrp="1"/>
          </p:cNvSpPr>
          <p:nvPr>
            <p:ph type="title"/>
          </p:nvPr>
        </p:nvSpPr>
        <p:spPr/>
        <p:txBody>
          <a:bodyPr/>
          <a:lstStyle/>
          <a:p>
            <a:r>
              <a:rPr lang="en-US"/>
              <a:t>Trade Facilitation and Ease of Doing Business</a:t>
            </a:r>
            <a:endParaRPr lang="en-IN" dirty="0"/>
          </a:p>
        </p:txBody>
      </p:sp>
      <p:sp>
        <p:nvSpPr>
          <p:cNvPr id="3" name="Content Placeholder 2">
            <a:extLst>
              <a:ext uri="{FF2B5EF4-FFF2-40B4-BE49-F238E27FC236}">
                <a16:creationId xmlns:a16="http://schemas.microsoft.com/office/drawing/2014/main" id="{FCA9BB75-09CF-7E8C-41E0-9B8F67814259}"/>
              </a:ext>
            </a:extLst>
          </p:cNvPr>
          <p:cNvSpPr>
            <a:spLocks noGrp="1"/>
          </p:cNvSpPr>
          <p:nvPr>
            <p:ph idx="1"/>
          </p:nvPr>
        </p:nvSpPr>
        <p:spPr/>
        <p:txBody>
          <a:bodyPr/>
          <a:lstStyle/>
          <a:p>
            <a:pPr>
              <a:buNone/>
            </a:pPr>
            <a:r>
              <a:rPr lang="en-US" b="1"/>
              <a:t>Recent Initiatives:</a:t>
            </a:r>
          </a:p>
          <a:p>
            <a:pPr>
              <a:buFont typeface="Arial" panose="020B0604020202020204" pitchFamily="34" charset="0"/>
              <a:buChar char="•"/>
            </a:pPr>
            <a:r>
              <a:rPr lang="en-US" b="1"/>
              <a:t>National Logistics Policy (India, 2022)</a:t>
            </a:r>
            <a:r>
              <a:rPr lang="en-US"/>
              <a:t>:</a:t>
            </a:r>
          </a:p>
          <a:p>
            <a:pPr marL="742950" lvl="1" indent="-285750">
              <a:buFont typeface="Arial" panose="020B0604020202020204" pitchFamily="34" charset="0"/>
              <a:buChar char="•"/>
            </a:pPr>
            <a:r>
              <a:rPr lang="en-US"/>
              <a:t>Aims to reduce logistics cost from 14% to 8% of GDP.</a:t>
            </a:r>
          </a:p>
          <a:p>
            <a:pPr>
              <a:buFont typeface="Arial" panose="020B0604020202020204" pitchFamily="34" charset="0"/>
              <a:buChar char="•"/>
            </a:pPr>
            <a:r>
              <a:rPr lang="en-US" b="1"/>
              <a:t>ICEGATE &amp; SWIFT (Indian Customs Digital Portals)</a:t>
            </a:r>
            <a:r>
              <a:rPr lang="en-US"/>
              <a:t>:</a:t>
            </a:r>
          </a:p>
          <a:p>
            <a:pPr marL="742950" lvl="1" indent="-285750">
              <a:buFont typeface="Arial" panose="020B0604020202020204" pitchFamily="34" charset="0"/>
              <a:buChar char="•"/>
            </a:pPr>
            <a:r>
              <a:rPr lang="en-US"/>
              <a:t>Real-time tracking of cargo and paperless trade clearance.</a:t>
            </a:r>
          </a:p>
          <a:p>
            <a:pPr>
              <a:buFont typeface="Arial" panose="020B0604020202020204" pitchFamily="34" charset="0"/>
              <a:buChar char="•"/>
            </a:pPr>
            <a:r>
              <a:rPr lang="en-US" b="1"/>
              <a:t>ASEAN Single Window</a:t>
            </a:r>
            <a:r>
              <a:rPr lang="en-US"/>
              <a:t>:</a:t>
            </a:r>
          </a:p>
          <a:p>
            <a:pPr marL="742950" lvl="1" indent="-285750">
              <a:buFont typeface="Arial" panose="020B0604020202020204" pitchFamily="34" charset="0"/>
              <a:buChar char="•"/>
            </a:pPr>
            <a:r>
              <a:rPr lang="en-US"/>
              <a:t>Electronic customs clearance for intra-ASEAN trade.</a:t>
            </a:r>
          </a:p>
          <a:p>
            <a:endParaRPr lang="en-IN" dirty="0"/>
          </a:p>
        </p:txBody>
      </p:sp>
    </p:spTree>
    <p:extLst>
      <p:ext uri="{BB962C8B-B14F-4D97-AF65-F5344CB8AC3E}">
        <p14:creationId xmlns:p14="http://schemas.microsoft.com/office/powerpoint/2010/main" val="3693070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E3D3-4941-8086-401A-A074C1C32997}"/>
              </a:ext>
            </a:extLst>
          </p:cNvPr>
          <p:cNvSpPr>
            <a:spLocks noGrp="1"/>
          </p:cNvSpPr>
          <p:nvPr>
            <p:ph type="title"/>
          </p:nvPr>
        </p:nvSpPr>
        <p:spPr/>
        <p:txBody>
          <a:bodyPr/>
          <a:lstStyle/>
          <a:p>
            <a:r>
              <a:rPr lang="en-US" dirty="0"/>
              <a:t>Providing Financial and Insurance Support</a:t>
            </a:r>
            <a:endParaRPr lang="en-IN" dirty="0"/>
          </a:p>
        </p:txBody>
      </p:sp>
      <p:sp>
        <p:nvSpPr>
          <p:cNvPr id="3" name="Content Placeholder 2">
            <a:extLst>
              <a:ext uri="{FF2B5EF4-FFF2-40B4-BE49-F238E27FC236}">
                <a16:creationId xmlns:a16="http://schemas.microsoft.com/office/drawing/2014/main" id="{91C6C94B-8B6E-0C9F-8E16-A893987F3E6B}"/>
              </a:ext>
            </a:extLst>
          </p:cNvPr>
          <p:cNvSpPr>
            <a:spLocks noGrp="1"/>
          </p:cNvSpPr>
          <p:nvPr>
            <p:ph idx="1"/>
          </p:nvPr>
        </p:nvSpPr>
        <p:spPr/>
        <p:txBody>
          <a:bodyPr/>
          <a:lstStyle/>
          <a:p>
            <a:pPr>
              <a:buNone/>
            </a:pPr>
            <a:r>
              <a:rPr lang="en-US" b="1" dirty="0"/>
              <a:t>Recent Initiatives:</a:t>
            </a:r>
          </a:p>
          <a:p>
            <a:pPr>
              <a:buFont typeface="Arial" panose="020B0604020202020204" pitchFamily="34" charset="0"/>
              <a:buChar char="•"/>
            </a:pPr>
            <a:r>
              <a:rPr lang="en-US" b="1" dirty="0" err="1"/>
              <a:t>RoDTEP</a:t>
            </a:r>
            <a:r>
              <a:rPr lang="en-US" b="1" dirty="0"/>
              <a:t> Scheme (India)</a:t>
            </a:r>
            <a:r>
              <a:rPr lang="en-US" dirty="0"/>
              <a:t>:</a:t>
            </a:r>
          </a:p>
          <a:p>
            <a:pPr marL="742950" lvl="1" indent="-285750">
              <a:buFont typeface="Arial" panose="020B0604020202020204" pitchFamily="34" charset="0"/>
              <a:buChar char="•"/>
            </a:pPr>
            <a:r>
              <a:rPr lang="en-US" dirty="0"/>
              <a:t>Refunds embedded taxes not covered by other schemes, making Indian exports more competitive.</a:t>
            </a:r>
          </a:p>
          <a:p>
            <a:pPr>
              <a:buFont typeface="Arial" panose="020B0604020202020204" pitchFamily="34" charset="0"/>
              <a:buChar char="•"/>
            </a:pPr>
            <a:r>
              <a:rPr lang="en-US" b="1" dirty="0"/>
              <a:t>Interest Equalization Scheme (India)</a:t>
            </a:r>
            <a:r>
              <a:rPr lang="en-US" dirty="0"/>
              <a:t>:</a:t>
            </a:r>
          </a:p>
          <a:p>
            <a:pPr marL="742950" lvl="1" indent="-285750">
              <a:buFont typeface="Arial" panose="020B0604020202020204" pitchFamily="34" charset="0"/>
              <a:buChar char="•"/>
            </a:pPr>
            <a:r>
              <a:rPr lang="en-US" dirty="0"/>
              <a:t>Offers concessional interest rates to MSME exporters.</a:t>
            </a:r>
          </a:p>
          <a:p>
            <a:pPr>
              <a:buFont typeface="Arial" panose="020B0604020202020204" pitchFamily="34" charset="0"/>
              <a:buChar char="•"/>
            </a:pPr>
            <a:r>
              <a:rPr lang="en-US" b="1" dirty="0"/>
              <a:t>UK Export Finance (UKEF)</a:t>
            </a:r>
            <a:r>
              <a:rPr lang="en-US" dirty="0"/>
              <a:t>:</a:t>
            </a:r>
          </a:p>
          <a:p>
            <a:pPr marL="742950" lvl="1" indent="-285750">
              <a:buFont typeface="Arial" panose="020B0604020202020204" pitchFamily="34" charset="0"/>
              <a:buChar char="•"/>
            </a:pPr>
            <a:r>
              <a:rPr lang="en-US" dirty="0"/>
              <a:t>Offers guarantees and insurance to support UK-based exporters in riskier markets.</a:t>
            </a:r>
          </a:p>
          <a:p>
            <a:endParaRPr lang="en-IN" dirty="0"/>
          </a:p>
        </p:txBody>
      </p:sp>
    </p:spTree>
    <p:extLst>
      <p:ext uri="{BB962C8B-B14F-4D97-AF65-F5344CB8AC3E}">
        <p14:creationId xmlns:p14="http://schemas.microsoft.com/office/powerpoint/2010/main" val="69393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AC6F-D0BC-F4F2-88AD-132DEFE6215B}"/>
              </a:ext>
            </a:extLst>
          </p:cNvPr>
          <p:cNvSpPr>
            <a:spLocks noGrp="1"/>
          </p:cNvSpPr>
          <p:nvPr>
            <p:ph type="title"/>
          </p:nvPr>
        </p:nvSpPr>
        <p:spPr/>
        <p:txBody>
          <a:bodyPr/>
          <a:lstStyle/>
          <a:p>
            <a:r>
              <a:rPr lang="en-IN" b="1" dirty="0"/>
              <a:t>Negotiating Trade Agreements</a:t>
            </a:r>
            <a:endParaRPr lang="en-IN" dirty="0"/>
          </a:p>
        </p:txBody>
      </p:sp>
      <p:sp>
        <p:nvSpPr>
          <p:cNvPr id="3" name="Content Placeholder 2">
            <a:extLst>
              <a:ext uri="{FF2B5EF4-FFF2-40B4-BE49-F238E27FC236}">
                <a16:creationId xmlns:a16="http://schemas.microsoft.com/office/drawing/2014/main" id="{31BA9D5C-4BDB-F986-BB3E-D4173ED74027}"/>
              </a:ext>
            </a:extLst>
          </p:cNvPr>
          <p:cNvSpPr>
            <a:spLocks noGrp="1"/>
          </p:cNvSpPr>
          <p:nvPr>
            <p:ph idx="1"/>
          </p:nvPr>
        </p:nvSpPr>
        <p:spPr/>
        <p:txBody>
          <a:bodyPr/>
          <a:lstStyle/>
          <a:p>
            <a:pPr>
              <a:buNone/>
            </a:pPr>
            <a:r>
              <a:rPr lang="en-US" b="1" dirty="0"/>
              <a:t>Recent Agreements:</a:t>
            </a:r>
          </a:p>
          <a:p>
            <a:pPr>
              <a:buFont typeface="Arial" panose="020B0604020202020204" pitchFamily="34" charset="0"/>
              <a:buChar char="•"/>
            </a:pPr>
            <a:r>
              <a:rPr lang="en-US" b="1" dirty="0"/>
              <a:t>India–UAE CEPA (2022)</a:t>
            </a:r>
            <a:r>
              <a:rPr lang="en-US" dirty="0"/>
              <a:t>:</a:t>
            </a:r>
          </a:p>
          <a:p>
            <a:pPr marL="742950" lvl="1" indent="-285750">
              <a:buFont typeface="Arial" panose="020B0604020202020204" pitchFamily="34" charset="0"/>
              <a:buChar char="•"/>
            </a:pPr>
            <a:r>
              <a:rPr lang="en-US" dirty="0"/>
              <a:t>Duty-free access to over 90% of Indian exports.</a:t>
            </a:r>
          </a:p>
          <a:p>
            <a:pPr>
              <a:buFont typeface="Arial" panose="020B0604020202020204" pitchFamily="34" charset="0"/>
              <a:buChar char="•"/>
            </a:pPr>
            <a:r>
              <a:rPr lang="en-US" b="1" dirty="0"/>
              <a:t>India–EFTA Trade Agreement (2024)</a:t>
            </a:r>
            <a:r>
              <a:rPr lang="en-US" dirty="0"/>
              <a:t>:</a:t>
            </a:r>
          </a:p>
          <a:p>
            <a:pPr marL="742950" lvl="1" indent="-285750">
              <a:buFont typeface="Arial" panose="020B0604020202020204" pitchFamily="34" charset="0"/>
              <a:buChar char="•"/>
            </a:pPr>
            <a:r>
              <a:rPr lang="en-US" dirty="0"/>
              <a:t>With Switzerland, Norway, Iceland, Liechtenstein – opens access to high-income European markets.</a:t>
            </a:r>
          </a:p>
          <a:p>
            <a:pPr>
              <a:buFont typeface="Arial" panose="020B0604020202020204" pitchFamily="34" charset="0"/>
              <a:buChar char="•"/>
            </a:pPr>
            <a:r>
              <a:rPr lang="en-US" b="1" dirty="0"/>
              <a:t>African Continental Free Trade Area (</a:t>
            </a:r>
            <a:r>
              <a:rPr lang="en-US" b="1" dirty="0" err="1"/>
              <a:t>AfCFTA</a:t>
            </a:r>
            <a:r>
              <a:rPr lang="en-US" b="1" dirty="0"/>
              <a:t>)</a:t>
            </a:r>
            <a:r>
              <a:rPr lang="en-US" dirty="0"/>
              <a:t>:</a:t>
            </a:r>
          </a:p>
          <a:p>
            <a:pPr marL="742950" lvl="1" indent="-285750">
              <a:buFont typeface="Arial" panose="020B0604020202020204" pitchFamily="34" charset="0"/>
              <a:buChar char="•"/>
            </a:pPr>
            <a:r>
              <a:rPr lang="en-US" dirty="0"/>
              <a:t>World's largest free trade area in terms of participating countries – launched to boost intra-African trade.</a:t>
            </a:r>
          </a:p>
          <a:p>
            <a:endParaRPr lang="en-IN" dirty="0"/>
          </a:p>
        </p:txBody>
      </p:sp>
    </p:spTree>
    <p:extLst>
      <p:ext uri="{BB962C8B-B14F-4D97-AF65-F5344CB8AC3E}">
        <p14:creationId xmlns:p14="http://schemas.microsoft.com/office/powerpoint/2010/main" val="1949429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3DE272-A4B8-8BD6-5254-B6803BC88B6F}"/>
              </a:ext>
            </a:extLst>
          </p:cNvPr>
          <p:cNvSpPr>
            <a:spLocks noGrp="1"/>
          </p:cNvSpPr>
          <p:nvPr>
            <p:ph type="title"/>
          </p:nvPr>
        </p:nvSpPr>
        <p:spPr>
          <a:xfrm>
            <a:off x="621792" y="1161288"/>
            <a:ext cx="3602736" cy="4526280"/>
          </a:xfrm>
        </p:spPr>
        <p:txBody>
          <a:bodyPr>
            <a:normAutofit/>
          </a:bodyPr>
          <a:lstStyle/>
          <a:p>
            <a:r>
              <a:rPr lang="en-US" sz="4000"/>
              <a:t>Promoting Exports and Trade Missions</a:t>
            </a:r>
            <a:endParaRPr lang="en-IN" sz="4000"/>
          </a:p>
        </p:txBody>
      </p:sp>
      <p:sp>
        <p:nvSpPr>
          <p:cNvPr id="18" name="Rectangle 1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8" name="Rectangle 3">
            <a:extLst>
              <a:ext uri="{FF2B5EF4-FFF2-40B4-BE49-F238E27FC236}">
                <a16:creationId xmlns:a16="http://schemas.microsoft.com/office/drawing/2014/main" id="{9A88E8F0-46B0-D745-9203-CE9039504A6D}"/>
              </a:ext>
            </a:extLst>
          </p:cNvPr>
          <p:cNvGraphicFramePr>
            <a:graphicFrameLocks noGrp="1"/>
          </p:cNvGraphicFramePr>
          <p:nvPr>
            <p:ph idx="1"/>
            <p:extLst>
              <p:ext uri="{D42A27DB-BD31-4B8C-83A1-F6EECF244321}">
                <p14:modId xmlns:p14="http://schemas.microsoft.com/office/powerpoint/2010/main" val="146552186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4165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94C8-EAC0-2596-001B-23A236D52353}"/>
              </a:ext>
            </a:extLst>
          </p:cNvPr>
          <p:cNvSpPr>
            <a:spLocks noGrp="1"/>
          </p:cNvSpPr>
          <p:nvPr>
            <p:ph type="title"/>
          </p:nvPr>
        </p:nvSpPr>
        <p:spPr/>
        <p:txBody>
          <a:bodyPr/>
          <a:lstStyle/>
          <a:p>
            <a:r>
              <a:rPr lang="en-IN" dirty="0"/>
              <a:t>Protecting Domestic Interests</a:t>
            </a:r>
          </a:p>
        </p:txBody>
      </p:sp>
      <p:sp>
        <p:nvSpPr>
          <p:cNvPr id="3" name="Content Placeholder 2">
            <a:extLst>
              <a:ext uri="{FF2B5EF4-FFF2-40B4-BE49-F238E27FC236}">
                <a16:creationId xmlns:a16="http://schemas.microsoft.com/office/drawing/2014/main" id="{89708D7B-B177-B65C-5099-DC1357FBF690}"/>
              </a:ext>
            </a:extLst>
          </p:cNvPr>
          <p:cNvSpPr>
            <a:spLocks noGrp="1"/>
          </p:cNvSpPr>
          <p:nvPr>
            <p:ph idx="1"/>
          </p:nvPr>
        </p:nvSpPr>
        <p:spPr/>
        <p:txBody>
          <a:bodyPr/>
          <a:lstStyle/>
          <a:p>
            <a:pPr>
              <a:buNone/>
            </a:pPr>
            <a:r>
              <a:rPr lang="en-US" b="1" dirty="0"/>
              <a:t>Recent Actions:</a:t>
            </a:r>
          </a:p>
          <a:p>
            <a:pPr>
              <a:buFont typeface="Arial" panose="020B0604020202020204" pitchFamily="34" charset="0"/>
              <a:buChar char="•"/>
            </a:pPr>
            <a:r>
              <a:rPr lang="en-US" b="1" dirty="0"/>
              <a:t>India’s Ban on Rice and Sugar Exports (2023–2024)</a:t>
            </a:r>
            <a:r>
              <a:rPr lang="en-US" dirty="0"/>
              <a:t>:</a:t>
            </a:r>
          </a:p>
          <a:p>
            <a:pPr marL="742950" lvl="1" indent="-285750">
              <a:buFont typeface="Arial" panose="020B0604020202020204" pitchFamily="34" charset="0"/>
              <a:buChar char="•"/>
            </a:pPr>
            <a:r>
              <a:rPr lang="en-US" dirty="0"/>
              <a:t>Curb inflation and ensure food security amid global supply shocks.</a:t>
            </a:r>
          </a:p>
          <a:p>
            <a:pPr>
              <a:buFont typeface="Arial" panose="020B0604020202020204" pitchFamily="34" charset="0"/>
              <a:buChar char="•"/>
            </a:pPr>
            <a:r>
              <a:rPr lang="en-US" b="1" dirty="0"/>
              <a:t>U.S. Tariffs on Chinese EVs and Solar Panels (2024)</a:t>
            </a:r>
            <a:r>
              <a:rPr lang="en-US" dirty="0"/>
              <a:t>:</a:t>
            </a:r>
          </a:p>
          <a:p>
            <a:pPr marL="742950" lvl="1" indent="-285750">
              <a:buFont typeface="Arial" panose="020B0604020202020204" pitchFamily="34" charset="0"/>
              <a:buChar char="•"/>
            </a:pPr>
            <a:r>
              <a:rPr lang="en-US" dirty="0"/>
              <a:t>Alleging unfair subsidies and security concerns.</a:t>
            </a:r>
          </a:p>
          <a:p>
            <a:pPr>
              <a:buFont typeface="Arial" panose="020B0604020202020204" pitchFamily="34" charset="0"/>
              <a:buChar char="•"/>
            </a:pPr>
            <a:r>
              <a:rPr lang="en-US" b="1" dirty="0"/>
              <a:t>EU Anti-Dumping Duties on Chinese Steel and Textiles</a:t>
            </a:r>
            <a:r>
              <a:rPr lang="en-US" dirty="0"/>
              <a:t>:</a:t>
            </a:r>
          </a:p>
          <a:p>
            <a:pPr marL="742950" lvl="1" indent="-285750">
              <a:buFont typeface="Arial" panose="020B0604020202020204" pitchFamily="34" charset="0"/>
              <a:buChar char="•"/>
            </a:pPr>
            <a:r>
              <a:rPr lang="en-US" dirty="0"/>
              <a:t>Protect domestic industries from cheap imports.</a:t>
            </a:r>
          </a:p>
          <a:p>
            <a:endParaRPr lang="en-IN" dirty="0"/>
          </a:p>
        </p:txBody>
      </p:sp>
    </p:spTree>
    <p:extLst>
      <p:ext uri="{BB962C8B-B14F-4D97-AF65-F5344CB8AC3E}">
        <p14:creationId xmlns:p14="http://schemas.microsoft.com/office/powerpoint/2010/main" val="1909588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D4A-19E7-663A-8C7B-C54AC9F083CE}"/>
              </a:ext>
            </a:extLst>
          </p:cNvPr>
          <p:cNvSpPr>
            <a:spLocks noGrp="1"/>
          </p:cNvSpPr>
          <p:nvPr>
            <p:ph type="title"/>
          </p:nvPr>
        </p:nvSpPr>
        <p:spPr/>
        <p:txBody>
          <a:bodyPr/>
          <a:lstStyle/>
          <a:p>
            <a:r>
              <a:rPr lang="en-IN" dirty="0"/>
              <a:t>Training, Skilling &amp; Awareness</a:t>
            </a:r>
          </a:p>
        </p:txBody>
      </p:sp>
      <p:sp>
        <p:nvSpPr>
          <p:cNvPr id="3" name="Content Placeholder 2">
            <a:extLst>
              <a:ext uri="{FF2B5EF4-FFF2-40B4-BE49-F238E27FC236}">
                <a16:creationId xmlns:a16="http://schemas.microsoft.com/office/drawing/2014/main" id="{CFC2B5FE-BC22-615A-8B67-CAD68C71CF2C}"/>
              </a:ext>
            </a:extLst>
          </p:cNvPr>
          <p:cNvSpPr>
            <a:spLocks noGrp="1"/>
          </p:cNvSpPr>
          <p:nvPr>
            <p:ph idx="1"/>
          </p:nvPr>
        </p:nvSpPr>
        <p:spPr/>
        <p:txBody>
          <a:bodyPr/>
          <a:lstStyle/>
          <a:p>
            <a:pPr>
              <a:buNone/>
            </a:pPr>
            <a:r>
              <a:rPr lang="en-IN" b="1" dirty="0"/>
              <a:t>Recent Initiatives:</a:t>
            </a:r>
          </a:p>
          <a:p>
            <a:pPr>
              <a:buFont typeface="Arial" panose="020B0604020202020204" pitchFamily="34" charset="0"/>
              <a:buChar char="•"/>
            </a:pPr>
            <a:r>
              <a:rPr lang="en-IN" b="1" dirty="0" err="1"/>
              <a:t>Niryat</a:t>
            </a:r>
            <a:r>
              <a:rPr lang="en-IN" b="1" dirty="0"/>
              <a:t> Bandhu Scheme (India)</a:t>
            </a:r>
            <a:r>
              <a:rPr lang="en-IN" dirty="0"/>
              <a:t>:</a:t>
            </a:r>
          </a:p>
          <a:p>
            <a:pPr marL="742950" lvl="1" indent="-285750">
              <a:buFont typeface="Arial" panose="020B0604020202020204" pitchFamily="34" charset="0"/>
              <a:buChar char="•"/>
            </a:pPr>
            <a:r>
              <a:rPr lang="en-IN" dirty="0"/>
              <a:t>Training for first-time exporters, especially MSMEs.</a:t>
            </a:r>
          </a:p>
          <a:p>
            <a:pPr>
              <a:buFont typeface="Arial" panose="020B0604020202020204" pitchFamily="34" charset="0"/>
              <a:buChar char="•"/>
            </a:pPr>
            <a:r>
              <a:rPr lang="en-IN" b="1" dirty="0"/>
              <a:t>Skill India – Export Skill Development</a:t>
            </a:r>
            <a:r>
              <a:rPr lang="en-IN" dirty="0"/>
              <a:t>:</a:t>
            </a:r>
          </a:p>
          <a:p>
            <a:pPr marL="742950" lvl="1" indent="-285750">
              <a:buFont typeface="Arial" panose="020B0604020202020204" pitchFamily="34" charset="0"/>
              <a:buChar char="•"/>
            </a:pPr>
            <a:r>
              <a:rPr lang="en-IN" dirty="0"/>
              <a:t>Training on logistics, documentation, packaging for international markets.</a:t>
            </a:r>
          </a:p>
          <a:p>
            <a:pPr>
              <a:buFont typeface="Arial" panose="020B0604020202020204" pitchFamily="34" charset="0"/>
              <a:buChar char="•"/>
            </a:pPr>
            <a:r>
              <a:rPr lang="en-IN" b="1" dirty="0"/>
              <a:t>WTO’s e-Learning Platform for Trade Practitioners</a:t>
            </a:r>
            <a:r>
              <a:rPr lang="en-IN" dirty="0"/>
              <a:t>:</a:t>
            </a:r>
          </a:p>
          <a:p>
            <a:pPr marL="742950" lvl="1" indent="-285750">
              <a:buFont typeface="Arial" panose="020B0604020202020204" pitchFamily="34" charset="0"/>
              <a:buChar char="•"/>
            </a:pPr>
            <a:r>
              <a:rPr lang="en-IN" dirty="0"/>
              <a:t>Free access to global trade knowledge and compliance modules.</a:t>
            </a:r>
          </a:p>
          <a:p>
            <a:endParaRPr lang="en-IN" dirty="0"/>
          </a:p>
        </p:txBody>
      </p:sp>
    </p:spTree>
    <p:extLst>
      <p:ext uri="{BB962C8B-B14F-4D97-AF65-F5344CB8AC3E}">
        <p14:creationId xmlns:p14="http://schemas.microsoft.com/office/powerpoint/2010/main" val="278698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63D411-7104-FB0C-ECF9-217BEA1BD36C}"/>
              </a:ext>
            </a:extLst>
          </p:cNvPr>
          <p:cNvSpPr>
            <a:spLocks noGrp="1"/>
          </p:cNvSpPr>
          <p:nvPr>
            <p:ph type="title"/>
          </p:nvPr>
        </p:nvSpPr>
        <p:spPr>
          <a:xfrm>
            <a:off x="686834" y="1153572"/>
            <a:ext cx="3200400" cy="4461163"/>
          </a:xfrm>
        </p:spPr>
        <p:txBody>
          <a:bodyPr>
            <a:normAutofit/>
          </a:bodyPr>
          <a:lstStyle/>
          <a:p>
            <a:r>
              <a:rPr lang="en-IN">
                <a:solidFill>
                  <a:srgbClr val="FFFFFF"/>
                </a:solidFill>
              </a:rPr>
              <a:t>Conflicts in trade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43E4246-CB4B-3231-36C6-D8C76140D4E9}"/>
              </a:ext>
            </a:extLst>
          </p:cNvPr>
          <p:cNvSpPr>
            <a:spLocks noGrp="1"/>
          </p:cNvSpPr>
          <p:nvPr>
            <p:ph idx="1"/>
          </p:nvPr>
        </p:nvSpPr>
        <p:spPr>
          <a:xfrm>
            <a:off x="4167272" y="591344"/>
            <a:ext cx="7466563" cy="5585619"/>
          </a:xfrm>
        </p:spPr>
        <p:txBody>
          <a:bodyPr anchor="ctr">
            <a:normAutofit/>
          </a:bodyPr>
          <a:lstStyle/>
          <a:p>
            <a:pPr>
              <a:buNone/>
            </a:pPr>
            <a:r>
              <a:rPr lang="en-US" sz="2000" b="1" dirty="0"/>
              <a:t>National Trade Conflicts</a:t>
            </a:r>
          </a:p>
          <a:p>
            <a:pPr>
              <a:buNone/>
            </a:pPr>
            <a:r>
              <a:rPr lang="en-US" sz="2000" dirty="0"/>
              <a:t>These are trade-related disputes </a:t>
            </a:r>
            <a:r>
              <a:rPr lang="en-US" sz="2000" b="1" dirty="0"/>
              <a:t>within a country</a:t>
            </a:r>
            <a:r>
              <a:rPr lang="en-US" sz="2000" dirty="0"/>
              <a:t> involving:</a:t>
            </a:r>
          </a:p>
          <a:p>
            <a:pPr>
              <a:buFont typeface="Arial" panose="020B0604020202020204" pitchFamily="34" charset="0"/>
              <a:buChar char="•"/>
            </a:pPr>
            <a:r>
              <a:rPr lang="en-US" sz="2000" dirty="0"/>
              <a:t>Regional disparities</a:t>
            </a:r>
          </a:p>
          <a:p>
            <a:pPr>
              <a:buFont typeface="Arial" panose="020B0604020202020204" pitchFamily="34" charset="0"/>
              <a:buChar char="•"/>
            </a:pPr>
            <a:r>
              <a:rPr lang="en-US" sz="2000" dirty="0"/>
              <a:t>Farmer vs. industrial interest</a:t>
            </a:r>
          </a:p>
          <a:p>
            <a:pPr>
              <a:buFont typeface="Arial" panose="020B0604020202020204" pitchFamily="34" charset="0"/>
              <a:buChar char="•"/>
            </a:pPr>
            <a:r>
              <a:rPr lang="en-US" sz="2000" dirty="0"/>
              <a:t>Domestic producer vs. importer</a:t>
            </a:r>
          </a:p>
          <a:p>
            <a:pPr>
              <a:buNone/>
            </a:pPr>
            <a:r>
              <a:rPr lang="en-US" sz="2000" b="1" dirty="0"/>
              <a:t>📌 Examples:</a:t>
            </a:r>
          </a:p>
          <a:p>
            <a:pPr>
              <a:buFont typeface="Arial" panose="020B0604020202020204" pitchFamily="34" charset="0"/>
              <a:buChar char="•"/>
            </a:pPr>
            <a:r>
              <a:rPr lang="en-US" sz="2000" b="1" dirty="0"/>
              <a:t>India – Farmers’ Protest (2020–2021)</a:t>
            </a:r>
            <a:r>
              <a:rPr lang="en-US" sz="2000" dirty="0"/>
              <a:t>:</a:t>
            </a:r>
            <a:br>
              <a:rPr lang="en-US" sz="2000" dirty="0"/>
            </a:br>
            <a:r>
              <a:rPr lang="en-US" sz="2000" dirty="0"/>
              <a:t>Farmers opposed new agricultural laws fearing the removal of MSP (Minimum Support Price) and domination by big corporates.</a:t>
            </a:r>
            <a:br>
              <a:rPr lang="en-US" sz="2000" dirty="0"/>
            </a:br>
            <a:r>
              <a:rPr lang="en-US" sz="2000" dirty="0"/>
              <a:t>→ A </a:t>
            </a:r>
            <a:r>
              <a:rPr lang="en-US" sz="2000" b="1" dirty="0"/>
              <a:t>conflict between rural agricultural interests and market liberalization</a:t>
            </a:r>
            <a:r>
              <a:rPr lang="en-US" sz="2000" dirty="0"/>
              <a:t>.</a:t>
            </a:r>
          </a:p>
          <a:p>
            <a:pPr>
              <a:buFont typeface="Arial" panose="020B0604020202020204" pitchFamily="34" charset="0"/>
              <a:buChar char="•"/>
            </a:pPr>
            <a:r>
              <a:rPr lang="en-US" sz="2000" b="1" dirty="0"/>
              <a:t>GST Disputes Among Indian States</a:t>
            </a:r>
            <a:r>
              <a:rPr lang="en-US" sz="2000" dirty="0"/>
              <a:t>:</a:t>
            </a:r>
            <a:br>
              <a:rPr lang="en-US" sz="2000" dirty="0"/>
            </a:br>
            <a:r>
              <a:rPr lang="en-US" sz="2000" dirty="0"/>
              <a:t>Some states argue that the current GST structure reduces their revenue share, creating tension between the Centre and states over </a:t>
            </a:r>
            <a:r>
              <a:rPr lang="en-US" sz="2000" b="1" dirty="0"/>
              <a:t>fiscal federalism</a:t>
            </a:r>
            <a:r>
              <a:rPr lang="en-US" sz="2000" dirty="0"/>
              <a:t>.</a:t>
            </a:r>
          </a:p>
          <a:p>
            <a:endParaRPr lang="en-IN" sz="2000" dirty="0"/>
          </a:p>
        </p:txBody>
      </p:sp>
    </p:spTree>
    <p:extLst>
      <p:ext uri="{BB962C8B-B14F-4D97-AF65-F5344CB8AC3E}">
        <p14:creationId xmlns:p14="http://schemas.microsoft.com/office/powerpoint/2010/main" val="205778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E89B1E3-5D1D-50FC-92D6-B11AA5694FB7}"/>
              </a:ext>
            </a:extLst>
          </p:cNvPr>
          <p:cNvSpPr>
            <a:spLocks noGrp="1"/>
          </p:cNvSpPr>
          <p:nvPr>
            <p:ph idx="1"/>
          </p:nvPr>
        </p:nvSpPr>
        <p:spPr>
          <a:xfrm>
            <a:off x="193431" y="0"/>
            <a:ext cx="11160369" cy="6176963"/>
          </a:xfrm>
        </p:spPr>
        <p:txBody>
          <a:bodyPr>
            <a:noAutofit/>
          </a:bodyPr>
          <a:lstStyle/>
          <a:p>
            <a:pPr marL="0" indent="0">
              <a:buNone/>
            </a:pPr>
            <a:r>
              <a:rPr lang="en-US" sz="2400" dirty="0"/>
              <a:t>Rae also identified four psychological factors that either promoted or inhibited this desire and which varied across different societies. The two promoting factors were:</a:t>
            </a:r>
          </a:p>
          <a:p>
            <a:pPr marL="0" indent="0">
              <a:buNone/>
            </a:pPr>
            <a:r>
              <a:rPr lang="en-US" sz="2400" b="1" dirty="0">
                <a:solidFill>
                  <a:schemeClr val="accent3">
                    <a:lumMod val="75000"/>
                  </a:schemeClr>
                </a:solidFill>
              </a:rPr>
              <a:t>1 The bequest motive </a:t>
            </a:r>
            <a:r>
              <a:rPr lang="en-US" sz="2400" dirty="0"/>
              <a:t>– to accumulate resources for one’s descendants.</a:t>
            </a:r>
          </a:p>
          <a:p>
            <a:pPr marL="0" indent="0">
              <a:buNone/>
            </a:pPr>
            <a:r>
              <a:rPr lang="en-US" sz="2400" dirty="0"/>
              <a:t>2 </a:t>
            </a:r>
            <a:r>
              <a:rPr lang="en-US" sz="2400" b="1" dirty="0">
                <a:solidFill>
                  <a:schemeClr val="accent3">
                    <a:lumMod val="75000"/>
                  </a:schemeClr>
                </a:solidFill>
              </a:rPr>
              <a:t>The propensity to exercise self-restraint </a:t>
            </a:r>
            <a:r>
              <a:rPr lang="en-US" sz="2400" dirty="0"/>
              <a:t>– this involves the intellectual capacity to foresee probable future outcomes of decisions, and the willpower to put long-term interests ahead of short-term ones.</a:t>
            </a:r>
          </a:p>
          <a:p>
            <a:pPr marL="0" indent="0">
              <a:buNone/>
            </a:pPr>
            <a:r>
              <a:rPr lang="en-US" sz="2400" dirty="0"/>
              <a:t>The </a:t>
            </a:r>
            <a:r>
              <a:rPr lang="en-US" sz="2400" b="1" dirty="0">
                <a:solidFill>
                  <a:schemeClr val="accent3">
                    <a:lumMod val="75000"/>
                  </a:schemeClr>
                </a:solidFill>
              </a:rPr>
              <a:t>two inhibiting factors </a:t>
            </a:r>
            <a:r>
              <a:rPr lang="en-US" sz="2400" dirty="0"/>
              <a:t>described by Rae were:</a:t>
            </a:r>
          </a:p>
          <a:p>
            <a:pPr marL="0" indent="0">
              <a:buNone/>
            </a:pPr>
            <a:r>
              <a:rPr lang="en-US" sz="2400" dirty="0"/>
              <a:t>1.</a:t>
            </a:r>
            <a:r>
              <a:rPr lang="en-US" sz="2400" b="1" dirty="0">
                <a:solidFill>
                  <a:schemeClr val="accent3">
                    <a:lumMod val="75000"/>
                  </a:schemeClr>
                </a:solidFill>
              </a:rPr>
              <a:t>The uncertainty of human life </a:t>
            </a:r>
            <a:r>
              <a:rPr lang="en-US" sz="2400" dirty="0"/>
              <a:t>– there is no point in saving for the future if it is unlikely that we will have much of one. Rae summed this up by saying: When engaged in safe occupations, and living in healthy countries, men are much more apt to be frugal, than in unhealthy, or hazardous occupations, and in climates pernicious to human life .</a:t>
            </a:r>
          </a:p>
          <a:p>
            <a:pPr marL="0" indent="0">
              <a:buNone/>
            </a:pPr>
            <a:r>
              <a:rPr lang="en-US" sz="2400" dirty="0"/>
              <a:t>2</a:t>
            </a:r>
            <a:r>
              <a:rPr lang="en-US" sz="2400" b="1" dirty="0">
                <a:solidFill>
                  <a:schemeClr val="accent3">
                    <a:lumMod val="75000"/>
                  </a:schemeClr>
                </a:solidFill>
              </a:rPr>
              <a:t>. The urge for instant gratification </a:t>
            </a:r>
            <a:r>
              <a:rPr lang="en-US" sz="2400" dirty="0"/>
              <a:t>exacerbated by the prospect of immediate consumption – Rae again expresses this in vivid terms:</a:t>
            </a:r>
          </a:p>
          <a:p>
            <a:pPr marL="0" indent="0">
              <a:buNone/>
            </a:pPr>
            <a:r>
              <a:rPr lang="en-US" sz="2400" dirty="0"/>
              <a:t>The actual presence of the immediate object of desire in the mind by exciting the attention, seems to rouse all the faculties, as it were, to fix their view on it, and leads them to a very lively conception of the enjoyments which it offers to their instant possession </a:t>
            </a:r>
            <a:endParaRPr lang="en-IN" sz="2400" dirty="0"/>
          </a:p>
        </p:txBody>
      </p:sp>
    </p:spTree>
    <p:extLst>
      <p:ext uri="{BB962C8B-B14F-4D97-AF65-F5344CB8AC3E}">
        <p14:creationId xmlns:p14="http://schemas.microsoft.com/office/powerpoint/2010/main" val="2637349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57BB9-81F9-DAD0-8C48-A5D2424CCDB8}"/>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International Trade Conflicts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0DB728-60A6-1D0B-9F04-E4D24A4FF6A0}"/>
              </a:ext>
            </a:extLst>
          </p:cNvPr>
          <p:cNvSpPr>
            <a:spLocks noGrp="1"/>
          </p:cNvSpPr>
          <p:nvPr>
            <p:ph idx="1"/>
          </p:nvPr>
        </p:nvSpPr>
        <p:spPr>
          <a:xfrm>
            <a:off x="3581400" y="591344"/>
            <a:ext cx="8607552" cy="5585619"/>
          </a:xfrm>
        </p:spPr>
        <p:txBody>
          <a:bodyPr anchor="ctr">
            <a:noAutofit/>
          </a:bodyPr>
          <a:lstStyle/>
          <a:p>
            <a:pPr marL="0" indent="0">
              <a:buNone/>
            </a:pPr>
            <a:r>
              <a:rPr lang="en-IN" sz="2000" dirty="0"/>
              <a:t>These involve disputes between nations over tariffs, subsidies, quotas, standards, etc.</a:t>
            </a:r>
          </a:p>
          <a:p>
            <a:pPr marL="0" indent="0">
              <a:buNone/>
            </a:pPr>
            <a:r>
              <a:rPr lang="en-IN" sz="2000" dirty="0"/>
              <a:t>Major Causes:</a:t>
            </a:r>
          </a:p>
          <a:p>
            <a:pPr marL="0" indent="0">
              <a:buNone/>
            </a:pPr>
            <a:r>
              <a:rPr lang="en-IN" sz="2000" dirty="0"/>
              <a:t>Protectionism (e.g., tariffs, bans)Unfair trade practices (e.g., dumping, subsidies)</a:t>
            </a:r>
          </a:p>
          <a:p>
            <a:pPr marL="0" indent="0">
              <a:buNone/>
            </a:pPr>
            <a:r>
              <a:rPr lang="en-IN" sz="2000" dirty="0"/>
              <a:t>Geopolitical tensions</a:t>
            </a:r>
          </a:p>
          <a:p>
            <a:pPr marL="0" indent="0">
              <a:buNone/>
            </a:pPr>
            <a:r>
              <a:rPr lang="en-IN" sz="2000" dirty="0"/>
              <a:t>Trade imbalances</a:t>
            </a:r>
          </a:p>
          <a:p>
            <a:pPr marL="0" indent="0">
              <a:buNone/>
            </a:pPr>
            <a:r>
              <a:rPr lang="en-IN" sz="2000" dirty="0"/>
              <a:t>🔥 </a:t>
            </a:r>
            <a:r>
              <a:rPr lang="en-IN" sz="2000" b="1" dirty="0">
                <a:solidFill>
                  <a:schemeClr val="accent5">
                    <a:lumMod val="75000"/>
                  </a:schemeClr>
                </a:solidFill>
              </a:rPr>
              <a:t>Recent Examples of International Trade Conflicts🇺🇸 </a:t>
            </a:r>
          </a:p>
          <a:p>
            <a:pPr marL="514350" indent="-514350">
              <a:buAutoNum type="arabicPeriod"/>
            </a:pPr>
            <a:r>
              <a:rPr lang="en-IN" sz="2000" b="1" dirty="0">
                <a:solidFill>
                  <a:schemeClr val="accent5">
                    <a:lumMod val="75000"/>
                  </a:schemeClr>
                </a:solidFill>
              </a:rPr>
              <a:t>U.S.–China Trade War (2018–Present</a:t>
            </a:r>
            <a:r>
              <a:rPr lang="en-IN" sz="2000" dirty="0"/>
              <a:t>)Issues: Tariffs, IP theft, technology transfer, trade imbalance</a:t>
            </a:r>
          </a:p>
          <a:p>
            <a:pPr marL="0" indent="0">
              <a:buNone/>
            </a:pPr>
            <a:r>
              <a:rPr lang="en-IN" sz="2000" dirty="0"/>
              <a:t>Actions: Both sides imposed tariffs on hundreds of billions worth of goods</a:t>
            </a:r>
          </a:p>
          <a:p>
            <a:pPr marL="0" indent="0">
              <a:buNone/>
            </a:pPr>
            <a:r>
              <a:rPr lang="en-IN" sz="2000" dirty="0"/>
              <a:t>Recent (2023–24): Tensions resurfaced over Chinese electric vehicle exports and semiconductor restrictions.🇮🇳 </a:t>
            </a:r>
          </a:p>
          <a:p>
            <a:pPr marL="0" indent="0">
              <a:buNone/>
            </a:pPr>
            <a:r>
              <a:rPr lang="en-IN" sz="2000" dirty="0"/>
              <a:t>2. </a:t>
            </a:r>
            <a:r>
              <a:rPr lang="en-IN" sz="2000" b="1" dirty="0">
                <a:solidFill>
                  <a:schemeClr val="accent5">
                    <a:lumMod val="75000"/>
                  </a:schemeClr>
                </a:solidFill>
              </a:rPr>
              <a:t>India–China Border Tensions Affecting Trade</a:t>
            </a:r>
          </a:p>
          <a:p>
            <a:pPr marL="0" indent="0">
              <a:buNone/>
            </a:pPr>
            <a:r>
              <a:rPr lang="en-IN" sz="2000" dirty="0"/>
              <a:t> After the Galwan clash (2020):India banned 250+ Chinese apps (e.g., TikTok).</a:t>
            </a:r>
          </a:p>
          <a:p>
            <a:pPr marL="0" indent="0">
              <a:buNone/>
            </a:pPr>
            <a:r>
              <a:rPr lang="en-IN" sz="2000" dirty="0"/>
              <a:t>Scrutiny of Chinese investments increased</a:t>
            </a:r>
          </a:p>
          <a:p>
            <a:pPr marL="0" indent="0">
              <a:buNone/>
            </a:pPr>
            <a:r>
              <a:rPr lang="en-IN" sz="2000" dirty="0"/>
              <a:t>Result: Trade policy became a tool for national security</a:t>
            </a:r>
            <a:r>
              <a:rPr lang="en-IN" sz="2400" dirty="0"/>
              <a:t>..</a:t>
            </a:r>
          </a:p>
        </p:txBody>
      </p:sp>
    </p:spTree>
    <p:extLst>
      <p:ext uri="{BB962C8B-B14F-4D97-AF65-F5344CB8AC3E}">
        <p14:creationId xmlns:p14="http://schemas.microsoft.com/office/powerpoint/2010/main" val="2193345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B137AC88-BE75-1283-F81B-C5C01256E42F}"/>
              </a:ext>
            </a:extLst>
          </p:cNvPr>
          <p:cNvSpPr>
            <a:spLocks noGrp="1"/>
          </p:cNvSpPr>
          <p:nvPr>
            <p:ph idx="1"/>
          </p:nvPr>
        </p:nvSpPr>
        <p:spPr>
          <a:xfrm>
            <a:off x="838200" y="591344"/>
            <a:ext cx="10515600" cy="5585619"/>
          </a:xfrm>
        </p:spPr>
        <p:txBody>
          <a:bodyPr>
            <a:normAutofit lnSpcReduction="10000"/>
          </a:bodyPr>
          <a:lstStyle/>
          <a:p>
            <a:pPr marL="0" indent="0">
              <a:buNone/>
            </a:pPr>
            <a:r>
              <a:rPr lang="en-US" sz="2400" dirty="0"/>
              <a:t>3</a:t>
            </a:r>
            <a:r>
              <a:rPr lang="en-US" b="1" dirty="0">
                <a:solidFill>
                  <a:schemeClr val="accent5">
                    <a:lumMod val="75000"/>
                  </a:schemeClr>
                </a:solidFill>
              </a:rPr>
              <a:t>. EU–UK Post-Brexit Trade Conflicts</a:t>
            </a:r>
          </a:p>
          <a:p>
            <a:pPr marL="0" indent="0">
              <a:buNone/>
            </a:pPr>
            <a:r>
              <a:rPr lang="en-US" dirty="0"/>
              <a:t>- Northern Ireland Protocol: Disagreements on checks for goods moving from Britain to Northern Ireland.</a:t>
            </a:r>
          </a:p>
          <a:p>
            <a:pPr marL="0" indent="0">
              <a:buNone/>
            </a:pPr>
            <a:r>
              <a:rPr lang="en-US" dirty="0"/>
              <a:t>- Ongoing dispute over fishing rights, food standards, and border controls.</a:t>
            </a:r>
          </a:p>
          <a:p>
            <a:pPr marL="0" indent="0">
              <a:buNone/>
            </a:pPr>
            <a:r>
              <a:rPr lang="en-US" b="1" dirty="0">
                <a:solidFill>
                  <a:schemeClr val="accent5">
                    <a:lumMod val="75000"/>
                  </a:schemeClr>
                </a:solidFill>
              </a:rPr>
              <a:t>4. India’s Rice Export Ban (2023</a:t>
            </a:r>
            <a:r>
              <a:rPr lang="en-US" dirty="0"/>
              <a:t>)To control domestic inflation and food security, India banned exports of non-basmati rice.</a:t>
            </a:r>
          </a:p>
          <a:p>
            <a:pPr marL="0" indent="0">
              <a:buNone/>
            </a:pPr>
            <a:r>
              <a:rPr lang="en-US" dirty="0"/>
              <a:t>- Global Impact: Prices rose in African and Southeast Asian nations dependent on Indian rice.</a:t>
            </a:r>
          </a:p>
          <a:p>
            <a:pPr marL="0" indent="0">
              <a:buNone/>
            </a:pPr>
            <a:r>
              <a:rPr lang="en-US" b="1" dirty="0">
                <a:solidFill>
                  <a:schemeClr val="accent5">
                    <a:lumMod val="75000"/>
                  </a:schemeClr>
                </a:solidFill>
              </a:rPr>
              <a:t> 5. EU–Global South Green Trade Conflicts </a:t>
            </a:r>
          </a:p>
          <a:p>
            <a:pPr marL="0" indent="0">
              <a:buNone/>
            </a:pPr>
            <a:r>
              <a:rPr lang="en-US" b="1" dirty="0">
                <a:solidFill>
                  <a:schemeClr val="accent5">
                    <a:lumMod val="75000"/>
                  </a:schemeClr>
                </a:solidFill>
              </a:rPr>
              <a:t>EU's </a:t>
            </a:r>
            <a:r>
              <a:rPr lang="en-US" dirty="0"/>
              <a:t>Carbon Border Adjustment Mechanism (CBAM): Taxes imports based on carbon emissions.</a:t>
            </a:r>
          </a:p>
          <a:p>
            <a:pPr marL="0" indent="0">
              <a:buNone/>
            </a:pPr>
            <a:r>
              <a:rPr lang="en-US" dirty="0"/>
              <a:t>Developing countries argue this is a "green barrier" to trade.</a:t>
            </a:r>
            <a:endParaRPr lang="en-IN" dirty="0"/>
          </a:p>
        </p:txBody>
      </p:sp>
    </p:spTree>
    <p:extLst>
      <p:ext uri="{BB962C8B-B14F-4D97-AF65-F5344CB8AC3E}">
        <p14:creationId xmlns:p14="http://schemas.microsoft.com/office/powerpoint/2010/main" val="2593493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95D05-A4BB-47B4-2583-F965D509E35D}"/>
              </a:ext>
            </a:extLst>
          </p:cNvPr>
          <p:cNvSpPr>
            <a:spLocks noGrp="1"/>
          </p:cNvSpPr>
          <p:nvPr>
            <p:ph idx="1"/>
          </p:nvPr>
        </p:nvSpPr>
        <p:spPr/>
        <p:txBody>
          <a:bodyPr/>
          <a:lstStyle/>
          <a:p>
            <a:pPr marL="0" indent="0">
              <a:buNone/>
            </a:pPr>
            <a:r>
              <a:rPr lang="en-US" b="1" dirty="0">
                <a:solidFill>
                  <a:schemeClr val="accent5">
                    <a:lumMod val="75000"/>
                  </a:schemeClr>
                </a:solidFill>
              </a:rPr>
              <a:t>Tech Trade Restrictions (U.S.–China–Netherlands)</a:t>
            </a:r>
          </a:p>
          <a:p>
            <a:r>
              <a:rPr lang="en-US" dirty="0"/>
              <a:t>Semiconductor Export Controls:</a:t>
            </a:r>
          </a:p>
          <a:p>
            <a:pPr marL="0" indent="0">
              <a:buNone/>
            </a:pPr>
            <a:r>
              <a:rPr lang="en-US" dirty="0"/>
              <a:t>U.S. and allies restricted sales of advanced chips and equipment to China. China retaliated with restrictions on rare earth minerals like gallium.</a:t>
            </a:r>
            <a:endParaRPr lang="en-IN" dirty="0"/>
          </a:p>
        </p:txBody>
      </p:sp>
    </p:spTree>
    <p:extLst>
      <p:ext uri="{BB962C8B-B14F-4D97-AF65-F5344CB8AC3E}">
        <p14:creationId xmlns:p14="http://schemas.microsoft.com/office/powerpoint/2010/main" val="98513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D5AE49-92C0-B469-7539-C66B38E8FD1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C3916-0887-CA88-ACF5-9B8F740FA1D9}"/>
              </a:ext>
            </a:extLst>
          </p:cNvPr>
          <p:cNvSpPr>
            <a:spLocks noGrp="1"/>
          </p:cNvSpPr>
          <p:nvPr>
            <p:ph type="title"/>
          </p:nvPr>
        </p:nvSpPr>
        <p:spPr>
          <a:xfrm>
            <a:off x="635000" y="640823"/>
            <a:ext cx="3418659" cy="5583148"/>
          </a:xfrm>
        </p:spPr>
        <p:txBody>
          <a:bodyPr anchor="ctr">
            <a:normAutofit/>
          </a:bodyPr>
          <a:lstStyle/>
          <a:p>
            <a:r>
              <a:rPr lang="en-IN" sz="5400"/>
              <a:t>Impacts of Trade Conflicts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8661BCC-2093-E3D1-830D-6A53B3D02E9F}"/>
              </a:ext>
            </a:extLst>
          </p:cNvPr>
          <p:cNvGraphicFramePr>
            <a:graphicFrameLocks noGrp="1"/>
          </p:cNvGraphicFramePr>
          <p:nvPr>
            <p:ph idx="1"/>
            <p:extLst>
              <p:ext uri="{D42A27DB-BD31-4B8C-83A1-F6EECF244321}">
                <p14:modId xmlns:p14="http://schemas.microsoft.com/office/powerpoint/2010/main" val="392816035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149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1F41-3866-09A0-5DC1-02F25F03C9FF}"/>
              </a:ext>
            </a:extLst>
          </p:cNvPr>
          <p:cNvSpPr>
            <a:spLocks noGrp="1"/>
          </p:cNvSpPr>
          <p:nvPr>
            <p:ph type="title"/>
          </p:nvPr>
        </p:nvSpPr>
        <p:spPr>
          <a:xfrm>
            <a:off x="838200" y="365125"/>
            <a:ext cx="10515600" cy="682625"/>
          </a:xfrm>
        </p:spPr>
        <p:txBody>
          <a:bodyPr>
            <a:normAutofit fontScale="90000"/>
          </a:bodyPr>
          <a:lstStyle/>
          <a:p>
            <a:r>
              <a:rPr lang="en-US" dirty="0"/>
              <a:t>Key Global and Indian Initiatives</a:t>
            </a:r>
            <a:endParaRPr lang="en-IN" dirty="0"/>
          </a:p>
        </p:txBody>
      </p:sp>
      <p:graphicFrame>
        <p:nvGraphicFramePr>
          <p:cNvPr id="4" name="Content Placeholder 3">
            <a:extLst>
              <a:ext uri="{FF2B5EF4-FFF2-40B4-BE49-F238E27FC236}">
                <a16:creationId xmlns:a16="http://schemas.microsoft.com/office/drawing/2014/main" id="{C8E9C3A0-8591-32BE-863F-49F5458A296D}"/>
              </a:ext>
            </a:extLst>
          </p:cNvPr>
          <p:cNvGraphicFramePr>
            <a:graphicFrameLocks noGrp="1"/>
          </p:cNvGraphicFramePr>
          <p:nvPr>
            <p:ph idx="1"/>
            <p:extLst>
              <p:ext uri="{D42A27DB-BD31-4B8C-83A1-F6EECF244321}">
                <p14:modId xmlns:p14="http://schemas.microsoft.com/office/powerpoint/2010/main" val="2624621570"/>
              </p:ext>
            </p:extLst>
          </p:nvPr>
        </p:nvGraphicFramePr>
        <p:xfrm>
          <a:off x="838200" y="1047750"/>
          <a:ext cx="10515600" cy="4911372"/>
        </p:xfrm>
        <a:graphic>
          <a:graphicData uri="http://schemas.openxmlformats.org/drawingml/2006/table">
            <a:tbl>
              <a:tblPr>
                <a:tableStyleId>{BDBED569-4797-4DF1-A0F4-6AAB3CD982D8}</a:tableStyleId>
              </a:tblPr>
              <a:tblGrid>
                <a:gridCol w="2400300">
                  <a:extLst>
                    <a:ext uri="{9D8B030D-6E8A-4147-A177-3AD203B41FA5}">
                      <a16:colId xmlns:a16="http://schemas.microsoft.com/office/drawing/2014/main" val="1341287073"/>
                    </a:ext>
                  </a:extLst>
                </a:gridCol>
                <a:gridCol w="4610100">
                  <a:extLst>
                    <a:ext uri="{9D8B030D-6E8A-4147-A177-3AD203B41FA5}">
                      <a16:colId xmlns:a16="http://schemas.microsoft.com/office/drawing/2014/main" val="98732519"/>
                    </a:ext>
                  </a:extLst>
                </a:gridCol>
                <a:gridCol w="3505200">
                  <a:extLst>
                    <a:ext uri="{9D8B030D-6E8A-4147-A177-3AD203B41FA5}">
                      <a16:colId xmlns:a16="http://schemas.microsoft.com/office/drawing/2014/main" val="1423516515"/>
                    </a:ext>
                  </a:extLst>
                </a:gridCol>
              </a:tblGrid>
              <a:tr h="511052">
                <a:tc>
                  <a:txBody>
                    <a:bodyPr/>
                    <a:lstStyle/>
                    <a:p>
                      <a:r>
                        <a:rPr lang="en-IN" sz="2400" b="1" dirty="0"/>
                        <a:t>Country</a:t>
                      </a:r>
                      <a:endParaRPr lang="en-IN" sz="2400" dirty="0"/>
                    </a:p>
                  </a:txBody>
                  <a:tcPr anchor="ctr"/>
                </a:tc>
                <a:tc>
                  <a:txBody>
                    <a:bodyPr/>
                    <a:lstStyle/>
                    <a:p>
                      <a:r>
                        <a:rPr lang="en-IN" sz="2400" b="1"/>
                        <a:t>Initiative</a:t>
                      </a:r>
                      <a:endParaRPr lang="en-IN" sz="2400"/>
                    </a:p>
                  </a:txBody>
                  <a:tcPr anchor="ctr"/>
                </a:tc>
                <a:tc>
                  <a:txBody>
                    <a:bodyPr/>
                    <a:lstStyle/>
                    <a:p>
                      <a:r>
                        <a:rPr lang="en-IN" sz="2400" b="1"/>
                        <a:t>Focus</a:t>
                      </a:r>
                      <a:endParaRPr lang="en-IN" sz="2400"/>
                    </a:p>
                  </a:txBody>
                  <a:tcPr anchor="ctr"/>
                </a:tc>
                <a:extLst>
                  <a:ext uri="{0D108BD9-81ED-4DB2-BD59-A6C34878D82A}">
                    <a16:rowId xmlns:a16="http://schemas.microsoft.com/office/drawing/2014/main" val="2985304088"/>
                  </a:ext>
                </a:extLst>
              </a:tr>
              <a:tr h="894340">
                <a:tc>
                  <a:txBody>
                    <a:bodyPr/>
                    <a:lstStyle/>
                    <a:p>
                      <a:r>
                        <a:rPr lang="en-IN" sz="2400" dirty="0"/>
                        <a:t>India</a:t>
                      </a:r>
                    </a:p>
                  </a:txBody>
                  <a:tcPr anchor="ctr"/>
                </a:tc>
                <a:tc>
                  <a:txBody>
                    <a:bodyPr/>
                    <a:lstStyle/>
                    <a:p>
                      <a:r>
                        <a:rPr lang="en-IN" sz="2400" dirty="0"/>
                        <a:t>FTP 2023–28, Gati Shakti, </a:t>
                      </a:r>
                      <a:r>
                        <a:rPr lang="en-IN" sz="2400" dirty="0" err="1"/>
                        <a:t>RoDTEP</a:t>
                      </a:r>
                      <a:r>
                        <a:rPr lang="en-IN" sz="2400" dirty="0"/>
                        <a:t>, CEPA, ODOP</a:t>
                      </a:r>
                    </a:p>
                  </a:txBody>
                  <a:tcPr anchor="ctr"/>
                </a:tc>
                <a:tc>
                  <a:txBody>
                    <a:bodyPr/>
                    <a:lstStyle/>
                    <a:p>
                      <a:r>
                        <a:rPr lang="en-IN" sz="2400"/>
                        <a:t>Infrastructure, export support, policy reform</a:t>
                      </a:r>
                    </a:p>
                  </a:txBody>
                  <a:tcPr anchor="ctr"/>
                </a:tc>
                <a:extLst>
                  <a:ext uri="{0D108BD9-81ED-4DB2-BD59-A6C34878D82A}">
                    <a16:rowId xmlns:a16="http://schemas.microsoft.com/office/drawing/2014/main" val="1633501874"/>
                  </a:ext>
                </a:extLst>
              </a:tr>
              <a:tr h="894340">
                <a:tc>
                  <a:txBody>
                    <a:bodyPr/>
                    <a:lstStyle/>
                    <a:p>
                      <a:r>
                        <a:rPr lang="en-IN" sz="2400"/>
                        <a:t>USA</a:t>
                      </a:r>
                    </a:p>
                  </a:txBody>
                  <a:tcPr anchor="ctr"/>
                </a:tc>
                <a:tc>
                  <a:txBody>
                    <a:bodyPr/>
                    <a:lstStyle/>
                    <a:p>
                      <a:r>
                        <a:rPr lang="en-US" sz="2400" dirty="0"/>
                        <a:t>CHIPS Act, Tariffs on China</a:t>
                      </a:r>
                    </a:p>
                  </a:txBody>
                  <a:tcPr anchor="ctr"/>
                </a:tc>
                <a:tc>
                  <a:txBody>
                    <a:bodyPr/>
                    <a:lstStyle/>
                    <a:p>
                      <a:r>
                        <a:rPr lang="en-IN" sz="2400"/>
                        <a:t>Domestic industry, national security</a:t>
                      </a:r>
                    </a:p>
                  </a:txBody>
                  <a:tcPr anchor="ctr"/>
                </a:tc>
                <a:extLst>
                  <a:ext uri="{0D108BD9-81ED-4DB2-BD59-A6C34878D82A}">
                    <a16:rowId xmlns:a16="http://schemas.microsoft.com/office/drawing/2014/main" val="3208896877"/>
                  </a:ext>
                </a:extLst>
              </a:tr>
              <a:tr h="894340">
                <a:tc>
                  <a:txBody>
                    <a:bodyPr/>
                    <a:lstStyle/>
                    <a:p>
                      <a:r>
                        <a:rPr lang="en-IN" sz="2400"/>
                        <a:t>EU</a:t>
                      </a:r>
                    </a:p>
                  </a:txBody>
                  <a:tcPr anchor="ctr"/>
                </a:tc>
                <a:tc>
                  <a:txBody>
                    <a:bodyPr/>
                    <a:lstStyle/>
                    <a:p>
                      <a:r>
                        <a:rPr lang="en-IN" sz="2400" dirty="0"/>
                        <a:t>CBAM, Green Standards, Anti-dumping</a:t>
                      </a:r>
                    </a:p>
                  </a:txBody>
                  <a:tcPr anchor="ctr"/>
                </a:tc>
                <a:tc>
                  <a:txBody>
                    <a:bodyPr/>
                    <a:lstStyle/>
                    <a:p>
                      <a:r>
                        <a:rPr lang="en-US" sz="2400"/>
                        <a:t>Climate trade policies, local industry protection</a:t>
                      </a:r>
                    </a:p>
                  </a:txBody>
                  <a:tcPr anchor="ctr"/>
                </a:tc>
                <a:extLst>
                  <a:ext uri="{0D108BD9-81ED-4DB2-BD59-A6C34878D82A}">
                    <a16:rowId xmlns:a16="http://schemas.microsoft.com/office/drawing/2014/main" val="1557682751"/>
                  </a:ext>
                </a:extLst>
              </a:tr>
              <a:tr h="894340">
                <a:tc>
                  <a:txBody>
                    <a:bodyPr/>
                    <a:lstStyle/>
                    <a:p>
                      <a:r>
                        <a:rPr lang="en-IN" sz="2400"/>
                        <a:t>China</a:t>
                      </a:r>
                    </a:p>
                  </a:txBody>
                  <a:tcPr anchor="ctr"/>
                </a:tc>
                <a:tc>
                  <a:txBody>
                    <a:bodyPr/>
                    <a:lstStyle/>
                    <a:p>
                      <a:r>
                        <a:rPr lang="en-US" sz="2400" dirty="0"/>
                        <a:t>Belt and Road Initiative (BRI)</a:t>
                      </a:r>
                    </a:p>
                  </a:txBody>
                  <a:tcPr anchor="ctr"/>
                </a:tc>
                <a:tc>
                  <a:txBody>
                    <a:bodyPr/>
                    <a:lstStyle/>
                    <a:p>
                      <a:r>
                        <a:rPr lang="en-US" sz="2400" dirty="0"/>
                        <a:t>Global infrastructure and trade access</a:t>
                      </a:r>
                    </a:p>
                  </a:txBody>
                  <a:tcPr anchor="ctr"/>
                </a:tc>
                <a:extLst>
                  <a:ext uri="{0D108BD9-81ED-4DB2-BD59-A6C34878D82A}">
                    <a16:rowId xmlns:a16="http://schemas.microsoft.com/office/drawing/2014/main" val="2576400763"/>
                  </a:ext>
                </a:extLst>
              </a:tr>
              <a:tr h="511052">
                <a:tc>
                  <a:txBody>
                    <a:bodyPr/>
                    <a:lstStyle/>
                    <a:p>
                      <a:r>
                        <a:rPr lang="en-IN" sz="2400"/>
                        <a:t>Africa</a:t>
                      </a:r>
                    </a:p>
                  </a:txBody>
                  <a:tcPr anchor="ctr"/>
                </a:tc>
                <a:tc>
                  <a:txBody>
                    <a:bodyPr/>
                    <a:lstStyle/>
                    <a:p>
                      <a:r>
                        <a:rPr lang="en-IN" sz="2400" dirty="0" err="1"/>
                        <a:t>AfCFTA</a:t>
                      </a:r>
                      <a:endParaRPr lang="en-IN" sz="2400" dirty="0"/>
                    </a:p>
                  </a:txBody>
                  <a:tcPr anchor="ctr"/>
                </a:tc>
                <a:tc>
                  <a:txBody>
                    <a:bodyPr/>
                    <a:lstStyle/>
                    <a:p>
                      <a:r>
                        <a:rPr lang="en-IN" sz="2400" dirty="0"/>
                        <a:t>Continental trade integration</a:t>
                      </a:r>
                    </a:p>
                  </a:txBody>
                  <a:tcPr anchor="ctr"/>
                </a:tc>
                <a:extLst>
                  <a:ext uri="{0D108BD9-81ED-4DB2-BD59-A6C34878D82A}">
                    <a16:rowId xmlns:a16="http://schemas.microsoft.com/office/drawing/2014/main" val="2945801992"/>
                  </a:ext>
                </a:extLst>
              </a:tr>
            </a:tbl>
          </a:graphicData>
        </a:graphic>
      </p:graphicFrame>
    </p:spTree>
    <p:extLst>
      <p:ext uri="{BB962C8B-B14F-4D97-AF65-F5344CB8AC3E}">
        <p14:creationId xmlns:p14="http://schemas.microsoft.com/office/powerpoint/2010/main" val="1384172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FC8CC-C350-BB09-B1E7-03ACBC271B18}"/>
              </a:ext>
            </a:extLst>
          </p:cNvPr>
          <p:cNvPicPr>
            <a:picLocks noChangeAspect="1"/>
          </p:cNvPicPr>
          <p:nvPr/>
        </p:nvPicPr>
        <p:blipFill>
          <a:blip r:embed="rId2"/>
          <a:stretch>
            <a:fillRect/>
          </a:stretch>
        </p:blipFill>
        <p:spPr>
          <a:xfrm>
            <a:off x="361950" y="266700"/>
            <a:ext cx="11087099" cy="6305549"/>
          </a:xfrm>
          <a:prstGeom prst="rect">
            <a:avLst/>
          </a:prstGeom>
        </p:spPr>
      </p:pic>
    </p:spTree>
    <p:extLst>
      <p:ext uri="{BB962C8B-B14F-4D97-AF65-F5344CB8AC3E}">
        <p14:creationId xmlns:p14="http://schemas.microsoft.com/office/powerpoint/2010/main" val="465859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1C2C3BB-9E5D-123C-C184-39FE61BDB08A}"/>
              </a:ext>
            </a:extLst>
          </p:cNvPr>
          <p:cNvPicPr>
            <a:picLocks noGrp="1" noChangeAspect="1"/>
          </p:cNvPicPr>
          <p:nvPr>
            <p:ph idx="1"/>
          </p:nvPr>
        </p:nvPicPr>
        <p:blipFill>
          <a:blip r:embed="rId2"/>
          <a:stretch>
            <a:fillRect/>
          </a:stretch>
        </p:blipFill>
        <p:spPr>
          <a:xfrm>
            <a:off x="133350" y="95260"/>
            <a:ext cx="12058650" cy="6762740"/>
          </a:xfrm>
          <a:prstGeom prst="rect">
            <a:avLst/>
          </a:prstGeom>
        </p:spPr>
      </p:pic>
    </p:spTree>
    <p:extLst>
      <p:ext uri="{BB962C8B-B14F-4D97-AF65-F5344CB8AC3E}">
        <p14:creationId xmlns:p14="http://schemas.microsoft.com/office/powerpoint/2010/main" val="630876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5DC3F-2A2F-320E-B498-A0F32F3B5DB1}"/>
              </a:ext>
            </a:extLst>
          </p:cNvPr>
          <p:cNvSpPr>
            <a:spLocks noGrp="1"/>
          </p:cNvSpPr>
          <p:nvPr>
            <p:ph type="title"/>
          </p:nvPr>
        </p:nvSpPr>
        <p:spPr>
          <a:xfrm>
            <a:off x="686834" y="1153572"/>
            <a:ext cx="3200400" cy="4461163"/>
          </a:xfrm>
        </p:spPr>
        <p:txBody>
          <a:bodyPr>
            <a:normAutofit/>
          </a:bodyPr>
          <a:lstStyle/>
          <a:p>
            <a:r>
              <a:rPr lang="en-IN">
                <a:solidFill>
                  <a:srgbClr val="FFFFFF"/>
                </a:solidFill>
              </a:rPr>
              <a:t>Geometric discounting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FC316FC-E175-9C10-3247-B6C491268636}"/>
              </a:ext>
            </a:extLst>
          </p:cNvPr>
          <p:cNvSpPr>
            <a:spLocks noGrp="1"/>
          </p:cNvSpPr>
          <p:nvPr>
            <p:ph idx="1"/>
          </p:nvPr>
        </p:nvSpPr>
        <p:spPr>
          <a:xfrm>
            <a:off x="4447308" y="591344"/>
            <a:ext cx="6906491" cy="5585619"/>
          </a:xfrm>
        </p:spPr>
        <p:txBody>
          <a:bodyPr anchor="ctr">
            <a:normAutofit/>
          </a:bodyPr>
          <a:lstStyle/>
          <a:p>
            <a:pPr marL="0" indent="0">
              <a:buNone/>
            </a:pPr>
            <a:r>
              <a:rPr lang="en-US" dirty="0"/>
              <a:t>Geometric discounting assumes consistent preferences, real human behavior often shows time-inconsistent preferences. That's where behavioral economics suggests alternatives like hyperbolic discounting. Still, geometric discounting serves as a benchmark.</a:t>
            </a:r>
            <a:endParaRPr lang="en-IN" dirty="0"/>
          </a:p>
        </p:txBody>
      </p:sp>
    </p:spTree>
    <p:extLst>
      <p:ext uri="{BB962C8B-B14F-4D97-AF65-F5344CB8AC3E}">
        <p14:creationId xmlns:p14="http://schemas.microsoft.com/office/powerpoint/2010/main" val="1091396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E65D517-46E4-8037-A63D-629DE1253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EE3B8-FFA3-9AFC-E1A9-4C5CA774D539}"/>
              </a:ext>
            </a:extLst>
          </p:cNvPr>
          <p:cNvSpPr>
            <a:spLocks noGrp="1"/>
          </p:cNvSpPr>
          <p:nvPr>
            <p:ph type="title"/>
          </p:nvPr>
        </p:nvSpPr>
        <p:spPr>
          <a:xfrm>
            <a:off x="758952" y="276198"/>
            <a:ext cx="10477600" cy="1157242"/>
          </a:xfrm>
        </p:spPr>
        <p:txBody>
          <a:bodyPr>
            <a:normAutofit/>
          </a:bodyPr>
          <a:lstStyle/>
          <a:p>
            <a:r>
              <a:rPr lang="en-IN" sz="4000" dirty="0"/>
              <a:t>Geometric Vs Hyperbolic discounting</a:t>
            </a:r>
          </a:p>
        </p:txBody>
      </p:sp>
      <p:graphicFrame>
        <p:nvGraphicFramePr>
          <p:cNvPr id="9" name="Content Placeholder 3">
            <a:extLst>
              <a:ext uri="{FF2B5EF4-FFF2-40B4-BE49-F238E27FC236}">
                <a16:creationId xmlns:a16="http://schemas.microsoft.com/office/drawing/2014/main" id="{B3B29D50-26F0-98BA-A226-DCA6D5B67975}"/>
              </a:ext>
            </a:extLst>
          </p:cNvPr>
          <p:cNvGraphicFramePr>
            <a:graphicFrameLocks noGrp="1"/>
          </p:cNvGraphicFramePr>
          <p:nvPr>
            <p:ph idx="1"/>
          </p:nvPr>
        </p:nvGraphicFramePr>
        <p:xfrm>
          <a:off x="1556685" y="2122098"/>
          <a:ext cx="9078630" cy="3875917"/>
        </p:xfrm>
        <a:graphic>
          <a:graphicData uri="http://schemas.openxmlformats.org/drawingml/2006/table">
            <a:tbl>
              <a:tblPr/>
              <a:tblGrid>
                <a:gridCol w="2672607">
                  <a:extLst>
                    <a:ext uri="{9D8B030D-6E8A-4147-A177-3AD203B41FA5}">
                      <a16:colId xmlns:a16="http://schemas.microsoft.com/office/drawing/2014/main" val="3799377307"/>
                    </a:ext>
                  </a:extLst>
                </a:gridCol>
                <a:gridCol w="3274260">
                  <a:extLst>
                    <a:ext uri="{9D8B030D-6E8A-4147-A177-3AD203B41FA5}">
                      <a16:colId xmlns:a16="http://schemas.microsoft.com/office/drawing/2014/main" val="2511042048"/>
                    </a:ext>
                  </a:extLst>
                </a:gridCol>
                <a:gridCol w="3131763">
                  <a:extLst>
                    <a:ext uri="{9D8B030D-6E8A-4147-A177-3AD203B41FA5}">
                      <a16:colId xmlns:a16="http://schemas.microsoft.com/office/drawing/2014/main" val="1000264732"/>
                    </a:ext>
                  </a:extLst>
                </a:gridCol>
              </a:tblGrid>
              <a:tr h="843582">
                <a:tc>
                  <a:txBody>
                    <a:bodyPr/>
                    <a:lstStyle/>
                    <a:p>
                      <a:r>
                        <a:rPr lang="en-IN" sz="2200" b="1"/>
                        <a:t>Aspect</a:t>
                      </a:r>
                      <a:endParaRPr lang="en-IN" sz="2200"/>
                    </a:p>
                  </a:txBody>
                  <a:tcPr marL="113997" marR="113997" marT="56999" marB="56999" anchor="ctr">
                    <a:lnL>
                      <a:noFill/>
                    </a:lnL>
                    <a:lnR>
                      <a:noFill/>
                    </a:lnR>
                    <a:lnT>
                      <a:noFill/>
                    </a:lnT>
                    <a:lnB>
                      <a:noFill/>
                    </a:lnB>
                    <a:noFill/>
                  </a:tcPr>
                </a:tc>
                <a:tc>
                  <a:txBody>
                    <a:bodyPr/>
                    <a:lstStyle/>
                    <a:p>
                      <a:r>
                        <a:rPr lang="en-IN" sz="2200" b="1"/>
                        <a:t>Geometric Discounting</a:t>
                      </a:r>
                      <a:endParaRPr lang="en-IN" sz="2200"/>
                    </a:p>
                  </a:txBody>
                  <a:tcPr marL="113997" marR="113997" marT="56999" marB="56999" anchor="ctr">
                    <a:lnL>
                      <a:noFill/>
                    </a:lnL>
                    <a:lnR>
                      <a:noFill/>
                    </a:lnR>
                    <a:lnT>
                      <a:noFill/>
                    </a:lnT>
                    <a:lnB>
                      <a:noFill/>
                    </a:lnB>
                    <a:noFill/>
                  </a:tcPr>
                </a:tc>
                <a:tc>
                  <a:txBody>
                    <a:bodyPr/>
                    <a:lstStyle/>
                    <a:p>
                      <a:r>
                        <a:rPr lang="en-IN" sz="2200" b="1"/>
                        <a:t>Hyperbolic Discounting</a:t>
                      </a:r>
                      <a:endParaRPr lang="en-IN" sz="2200"/>
                    </a:p>
                  </a:txBody>
                  <a:tcPr marL="113997" marR="113997" marT="56999" marB="56999" anchor="ctr">
                    <a:lnL>
                      <a:noFill/>
                    </a:lnL>
                    <a:lnR>
                      <a:noFill/>
                    </a:lnR>
                    <a:lnT>
                      <a:noFill/>
                    </a:lnT>
                    <a:lnB>
                      <a:noFill/>
                    </a:lnB>
                    <a:noFill/>
                  </a:tcPr>
                </a:tc>
                <a:extLst>
                  <a:ext uri="{0D108BD9-81ED-4DB2-BD59-A6C34878D82A}">
                    <a16:rowId xmlns:a16="http://schemas.microsoft.com/office/drawing/2014/main" val="1070491456"/>
                  </a:ext>
                </a:extLst>
              </a:tr>
              <a:tr h="843582">
                <a:tc>
                  <a:txBody>
                    <a:bodyPr/>
                    <a:lstStyle/>
                    <a:p>
                      <a:r>
                        <a:rPr lang="en-IN" sz="2200"/>
                        <a:t>Discount factor</a:t>
                      </a:r>
                    </a:p>
                  </a:txBody>
                  <a:tcPr marL="113997" marR="113997" marT="56999" marB="56999" anchor="ctr">
                    <a:lnL>
                      <a:noFill/>
                    </a:lnL>
                    <a:lnR>
                      <a:noFill/>
                    </a:lnR>
                    <a:lnT>
                      <a:noFill/>
                    </a:lnT>
                    <a:lnB>
                      <a:noFill/>
                    </a:lnB>
                    <a:noFill/>
                  </a:tcPr>
                </a:tc>
                <a:tc>
                  <a:txBody>
                    <a:bodyPr/>
                    <a:lstStyle/>
                    <a:p>
                      <a:r>
                        <a:rPr lang="en-IN" sz="2200"/>
                        <a:t>Constant over time</a:t>
                      </a:r>
                    </a:p>
                  </a:txBody>
                  <a:tcPr marL="113997" marR="113997" marT="56999" marB="56999" anchor="ctr">
                    <a:lnL>
                      <a:noFill/>
                    </a:lnL>
                    <a:lnR>
                      <a:noFill/>
                    </a:lnR>
                    <a:lnT>
                      <a:noFill/>
                    </a:lnT>
                    <a:lnB>
                      <a:noFill/>
                    </a:lnB>
                    <a:noFill/>
                  </a:tcPr>
                </a:tc>
                <a:tc>
                  <a:txBody>
                    <a:bodyPr/>
                    <a:lstStyle/>
                    <a:p>
                      <a:r>
                        <a:rPr lang="en-IN" sz="2200"/>
                        <a:t>Declines sharply for near-future</a:t>
                      </a:r>
                    </a:p>
                  </a:txBody>
                  <a:tcPr marL="113997" marR="113997" marT="56999" marB="56999" anchor="ctr">
                    <a:lnL>
                      <a:noFill/>
                    </a:lnL>
                    <a:lnR>
                      <a:noFill/>
                    </a:lnR>
                    <a:lnT>
                      <a:noFill/>
                    </a:lnT>
                    <a:lnB>
                      <a:noFill/>
                    </a:lnB>
                    <a:noFill/>
                  </a:tcPr>
                </a:tc>
                <a:extLst>
                  <a:ext uri="{0D108BD9-81ED-4DB2-BD59-A6C34878D82A}">
                    <a16:rowId xmlns:a16="http://schemas.microsoft.com/office/drawing/2014/main" val="2696886110"/>
                  </a:ext>
                </a:extLst>
              </a:tr>
              <a:tr h="501589">
                <a:tc>
                  <a:txBody>
                    <a:bodyPr/>
                    <a:lstStyle/>
                    <a:p>
                      <a:r>
                        <a:rPr lang="en-IN" sz="2200"/>
                        <a:t>Time consistency</a:t>
                      </a:r>
                    </a:p>
                  </a:txBody>
                  <a:tcPr marL="113997" marR="113997" marT="56999" marB="56999" anchor="ctr">
                    <a:lnL>
                      <a:noFill/>
                    </a:lnL>
                    <a:lnR>
                      <a:noFill/>
                    </a:lnR>
                    <a:lnT>
                      <a:noFill/>
                    </a:lnT>
                    <a:lnB>
                      <a:noFill/>
                    </a:lnB>
                    <a:noFill/>
                  </a:tcPr>
                </a:tc>
                <a:tc>
                  <a:txBody>
                    <a:bodyPr/>
                    <a:lstStyle/>
                    <a:p>
                      <a:r>
                        <a:rPr lang="en-IN" sz="2200"/>
                        <a:t>Yes</a:t>
                      </a:r>
                    </a:p>
                  </a:txBody>
                  <a:tcPr marL="113997" marR="113997" marT="56999" marB="56999" anchor="ctr">
                    <a:lnL>
                      <a:noFill/>
                    </a:lnL>
                    <a:lnR>
                      <a:noFill/>
                    </a:lnR>
                    <a:lnT>
                      <a:noFill/>
                    </a:lnT>
                    <a:lnB>
                      <a:noFill/>
                    </a:lnB>
                    <a:noFill/>
                  </a:tcPr>
                </a:tc>
                <a:tc>
                  <a:txBody>
                    <a:bodyPr/>
                    <a:lstStyle/>
                    <a:p>
                      <a:r>
                        <a:rPr lang="en-IN" sz="2200"/>
                        <a:t>No (present bias)</a:t>
                      </a:r>
                    </a:p>
                  </a:txBody>
                  <a:tcPr marL="113997" marR="113997" marT="56999" marB="56999" anchor="ctr">
                    <a:lnL>
                      <a:noFill/>
                    </a:lnL>
                    <a:lnR>
                      <a:noFill/>
                    </a:lnR>
                    <a:lnT>
                      <a:noFill/>
                    </a:lnT>
                    <a:lnB>
                      <a:noFill/>
                    </a:lnB>
                    <a:noFill/>
                  </a:tcPr>
                </a:tc>
                <a:extLst>
                  <a:ext uri="{0D108BD9-81ED-4DB2-BD59-A6C34878D82A}">
                    <a16:rowId xmlns:a16="http://schemas.microsoft.com/office/drawing/2014/main" val="2848272526"/>
                  </a:ext>
                </a:extLst>
              </a:tr>
              <a:tr h="843582">
                <a:tc>
                  <a:txBody>
                    <a:bodyPr/>
                    <a:lstStyle/>
                    <a:p>
                      <a:r>
                        <a:rPr lang="en-IN" sz="2200"/>
                        <a:t>Rational decision model</a:t>
                      </a:r>
                    </a:p>
                  </a:txBody>
                  <a:tcPr marL="113997" marR="113997" marT="56999" marB="56999" anchor="ctr">
                    <a:lnL>
                      <a:noFill/>
                    </a:lnL>
                    <a:lnR>
                      <a:noFill/>
                    </a:lnR>
                    <a:lnT>
                      <a:noFill/>
                    </a:lnT>
                    <a:lnB>
                      <a:noFill/>
                    </a:lnB>
                    <a:noFill/>
                  </a:tcPr>
                </a:tc>
                <a:tc>
                  <a:txBody>
                    <a:bodyPr/>
                    <a:lstStyle/>
                    <a:p>
                      <a:r>
                        <a:rPr lang="en-IN" sz="2200"/>
                        <a:t>Yes</a:t>
                      </a:r>
                    </a:p>
                  </a:txBody>
                  <a:tcPr marL="113997" marR="113997" marT="56999" marB="56999" anchor="ctr">
                    <a:lnL>
                      <a:noFill/>
                    </a:lnL>
                    <a:lnR>
                      <a:noFill/>
                    </a:lnR>
                    <a:lnT>
                      <a:noFill/>
                    </a:lnT>
                    <a:lnB>
                      <a:noFill/>
                    </a:lnB>
                    <a:noFill/>
                  </a:tcPr>
                </a:tc>
                <a:tc>
                  <a:txBody>
                    <a:bodyPr/>
                    <a:lstStyle/>
                    <a:p>
                      <a:r>
                        <a:rPr lang="en-IN" sz="2200"/>
                        <a:t>No (psychologically realistic)</a:t>
                      </a:r>
                    </a:p>
                  </a:txBody>
                  <a:tcPr marL="113997" marR="113997" marT="56999" marB="56999" anchor="ctr">
                    <a:lnL>
                      <a:noFill/>
                    </a:lnL>
                    <a:lnR>
                      <a:noFill/>
                    </a:lnR>
                    <a:lnT>
                      <a:noFill/>
                    </a:lnT>
                    <a:lnB>
                      <a:noFill/>
                    </a:lnB>
                    <a:noFill/>
                  </a:tcPr>
                </a:tc>
                <a:extLst>
                  <a:ext uri="{0D108BD9-81ED-4DB2-BD59-A6C34878D82A}">
                    <a16:rowId xmlns:a16="http://schemas.microsoft.com/office/drawing/2014/main" val="3707621722"/>
                  </a:ext>
                </a:extLst>
              </a:tr>
              <a:tr h="843582">
                <a:tc>
                  <a:txBody>
                    <a:bodyPr/>
                    <a:lstStyle/>
                    <a:p>
                      <a:r>
                        <a:rPr lang="en-IN" sz="2200"/>
                        <a:t>Example behavior</a:t>
                      </a:r>
                    </a:p>
                  </a:txBody>
                  <a:tcPr marL="113997" marR="113997" marT="56999" marB="56999" anchor="ctr">
                    <a:lnL>
                      <a:noFill/>
                    </a:lnL>
                    <a:lnR>
                      <a:noFill/>
                    </a:lnR>
                    <a:lnT>
                      <a:noFill/>
                    </a:lnT>
                    <a:lnB>
                      <a:noFill/>
                    </a:lnB>
                    <a:noFill/>
                  </a:tcPr>
                </a:tc>
                <a:tc>
                  <a:txBody>
                    <a:bodyPr/>
                    <a:lstStyle/>
                    <a:p>
                      <a:r>
                        <a:rPr lang="en-US" sz="2200"/>
                        <a:t>Always delay for better reward</a:t>
                      </a:r>
                    </a:p>
                  </a:txBody>
                  <a:tcPr marL="113997" marR="113997" marT="56999" marB="56999" anchor="ctr">
                    <a:lnL>
                      <a:noFill/>
                    </a:lnL>
                    <a:lnR>
                      <a:noFill/>
                    </a:lnR>
                    <a:lnT>
                      <a:noFill/>
                    </a:lnT>
                    <a:lnB>
                      <a:noFill/>
                    </a:lnB>
                    <a:noFill/>
                  </a:tcPr>
                </a:tc>
                <a:tc>
                  <a:txBody>
                    <a:bodyPr/>
                    <a:lstStyle/>
                    <a:p>
                      <a:r>
                        <a:rPr lang="en-IN" sz="2200"/>
                        <a:t>Prefer smaller-sooner over larger-later</a:t>
                      </a:r>
                    </a:p>
                  </a:txBody>
                  <a:tcPr marL="113997" marR="113997" marT="56999" marB="56999" anchor="ctr">
                    <a:lnL>
                      <a:noFill/>
                    </a:lnL>
                    <a:lnR>
                      <a:noFill/>
                    </a:lnR>
                    <a:lnT>
                      <a:noFill/>
                    </a:lnT>
                    <a:lnB>
                      <a:noFill/>
                    </a:lnB>
                    <a:noFill/>
                  </a:tcPr>
                </a:tc>
                <a:extLst>
                  <a:ext uri="{0D108BD9-81ED-4DB2-BD59-A6C34878D82A}">
                    <a16:rowId xmlns:a16="http://schemas.microsoft.com/office/drawing/2014/main" val="3378402886"/>
                  </a:ext>
                </a:extLst>
              </a:tr>
            </a:tbl>
          </a:graphicData>
        </a:graphic>
      </p:graphicFrame>
    </p:spTree>
    <p:extLst>
      <p:ext uri="{BB962C8B-B14F-4D97-AF65-F5344CB8AC3E}">
        <p14:creationId xmlns:p14="http://schemas.microsoft.com/office/powerpoint/2010/main" val="2623108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BDC19-E5C9-886A-DFA6-68D7E35C1F11}"/>
              </a:ext>
            </a:extLst>
          </p:cNvPr>
          <p:cNvSpPr>
            <a:spLocks noGrp="1"/>
          </p:cNvSpPr>
          <p:nvPr>
            <p:ph type="title"/>
          </p:nvPr>
        </p:nvSpPr>
        <p:spPr>
          <a:xfrm>
            <a:off x="686834" y="1153572"/>
            <a:ext cx="3200400" cy="4461163"/>
          </a:xfrm>
        </p:spPr>
        <p:txBody>
          <a:bodyPr>
            <a:normAutofit/>
          </a:bodyPr>
          <a:lstStyle/>
          <a:p>
            <a:r>
              <a:rPr lang="en-IN" sz="4100">
                <a:solidFill>
                  <a:srgbClr val="FFFFFF"/>
                </a:solidFill>
              </a:rPr>
              <a:t>Instantaneous Utility</a:t>
            </a:r>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FAA59EF4-AC93-D6FB-BAFF-49165156F020}"/>
              </a:ext>
            </a:extLst>
          </p:cNvPr>
          <p:cNvSpPr>
            <a:spLocks noGrp="1" noChangeArrowheads="1"/>
          </p:cNvSpPr>
          <p:nvPr>
            <p:ph idx="1"/>
          </p:nvPr>
        </p:nvSpPr>
        <p:spPr bwMode="auto">
          <a:xfrm>
            <a:off x="4167272" y="0"/>
            <a:ext cx="7337894" cy="61769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fontScale="92500" lnSpcReduction="10000"/>
          </a:bodyPr>
          <a:lstStyle/>
          <a:p>
            <a:pPr marL="0" marR="0" lvl="0" indent="0" algn="just" defTabSz="914400" rtl="0" eaLnBrk="0" fontAlgn="base" latinLnBrk="0" hangingPunct="0">
              <a:spcBef>
                <a:spcPct val="0"/>
              </a:spcBef>
              <a:spcAft>
                <a:spcPts val="600"/>
              </a:spcAft>
              <a:buClrTx/>
              <a:buSzTx/>
              <a:buFontTx/>
              <a:buChar char="•"/>
              <a:tabLst/>
            </a:pPr>
            <a:r>
              <a:rPr kumimoji="0" lang="en-US" altLang="en-US" i="0" u="none" strike="noStrike" cap="none" normalizeH="0" baseline="0" dirty="0">
                <a:ln>
                  <a:noFill/>
                </a:ln>
                <a:effectLst/>
                <a:latin typeface="Arial" panose="020B0604020202020204" pitchFamily="34" charset="0"/>
              </a:rPr>
              <a:t>Instantaneous utility refers to the pleasure, satisfaction, or benefit that an individual derives from consuming a good or engaging in an activity at a particular moment in </a:t>
            </a:r>
            <a:r>
              <a:rPr kumimoji="0" lang="en-US" altLang="en-US" i="0" u="none" strike="noStrike" cap="none" normalizeH="0" baseline="0" dirty="0" err="1">
                <a:ln>
                  <a:noFill/>
                </a:ln>
                <a:effectLst/>
                <a:latin typeface="Arial" panose="020B0604020202020204" pitchFamily="34" charset="0"/>
              </a:rPr>
              <a:t>time.It’s</a:t>
            </a:r>
            <a:r>
              <a:rPr kumimoji="0" lang="en-US" altLang="en-US" i="0" u="none" strike="noStrike" cap="none" normalizeH="0" baseline="0" dirty="0">
                <a:ln>
                  <a:noFill/>
                </a:ln>
                <a:effectLst/>
                <a:latin typeface="Arial" panose="020B0604020202020204" pitchFamily="34" charset="0"/>
              </a:rPr>
              <a:t> the “right now” utility—distinct from overall lifetime or future utility.</a:t>
            </a:r>
          </a:p>
          <a:p>
            <a:pPr marL="0" marR="0" lvl="0" indent="0" defTabSz="914400" rtl="0" eaLnBrk="0" fontAlgn="base" latinLnBrk="0" hangingPunct="0">
              <a:spcBef>
                <a:spcPct val="0"/>
              </a:spcBef>
              <a:spcAft>
                <a:spcPts val="600"/>
              </a:spcAft>
              <a:buClrTx/>
              <a:buSzTx/>
              <a:buFontTx/>
              <a:buChar char="•"/>
              <a:tabLst/>
            </a:pPr>
            <a:endParaRPr kumimoji="0" lang="en-US" altLang="en-US"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latin typeface="Arial" panose="020B0604020202020204" pitchFamily="34" charset="0"/>
              </a:rPr>
              <a:t>Definition:</a:t>
            </a:r>
            <a:br>
              <a:rPr kumimoji="0" lang="en-US" altLang="en-US" b="0" i="0" u="none" strike="noStrike" cap="none" normalizeH="0" baseline="0" dirty="0">
                <a:ln>
                  <a:noFill/>
                </a:ln>
                <a:effectLst/>
                <a:latin typeface="Arial" panose="020B0604020202020204" pitchFamily="34" charset="0"/>
              </a:rPr>
            </a:br>
            <a:r>
              <a:rPr kumimoji="0" lang="en-US" altLang="en-US" b="0" i="0" u="none" strike="noStrike" cap="none" normalizeH="0" baseline="0" dirty="0">
                <a:ln>
                  <a:noFill/>
                </a:ln>
                <a:effectLst/>
                <a:latin typeface="Arial" panose="020B0604020202020204" pitchFamily="34" charset="0"/>
              </a:rPr>
              <a:t>The real-time pleasure or pain from consumption or activity.</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latin typeface="Arial" panose="020B0604020202020204" pitchFamily="34" charset="0"/>
              </a:rPr>
              <a:t>Examples:</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latin typeface="Arial" panose="020B0604020202020204" pitchFamily="34" charset="0"/>
              </a:rPr>
              <a:t>Reading a novel (positive utility)</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latin typeface="Arial" panose="020B0604020202020204" pitchFamily="34" charset="0"/>
              </a:rPr>
              <a:t>Waiting in traffic (negative utility)</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latin typeface="Arial" panose="020B0604020202020204" pitchFamily="34" charset="0"/>
              </a:rPr>
              <a:t>Applications:</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latin typeface="Arial" panose="020B0604020202020204" pitchFamily="34" charset="0"/>
              </a:rPr>
              <a:t>Happiness tracking apps </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latin typeface="Arial" panose="020B0604020202020204" pitchFamily="34" charset="0"/>
              </a:rPr>
              <a:t>Public transport comfort design</a:t>
            </a:r>
          </a:p>
          <a:p>
            <a:pPr marL="0" marR="0" lvl="0" indent="0" defTabSz="914400" rtl="0" eaLnBrk="0" fontAlgn="base" latinLnBrk="0" hangingPunct="0">
              <a:spcBef>
                <a:spcPct val="0"/>
              </a:spcBef>
              <a:spcAft>
                <a:spcPts val="600"/>
              </a:spcAft>
              <a:buClrTx/>
              <a:buSzTx/>
              <a:buFontTx/>
              <a:buNone/>
              <a:tabLst/>
            </a:pPr>
            <a:endParaRPr kumimoji="0" lang="en-US" altLang="en-US" sz="2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497073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culator and folders">
            <a:extLst>
              <a:ext uri="{FF2B5EF4-FFF2-40B4-BE49-F238E27FC236}">
                <a16:creationId xmlns:a16="http://schemas.microsoft.com/office/drawing/2014/main" id="{C1DA2285-6BB5-1312-6D32-14DBFF2F4E05}"/>
              </a:ext>
            </a:extLst>
          </p:cNvPr>
          <p:cNvPicPr>
            <a:picLocks noChangeAspect="1"/>
          </p:cNvPicPr>
          <p:nvPr/>
        </p:nvPicPr>
        <p:blipFill>
          <a:blip r:embed="rId2"/>
          <a:srcRect r="3416" b="-1"/>
          <a:stretch/>
        </p:blipFill>
        <p:spPr>
          <a:xfrm>
            <a:off x="1" y="10"/>
            <a:ext cx="2479430"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a:extLst>
              <a:ext uri="{FF2B5EF4-FFF2-40B4-BE49-F238E27FC236}">
                <a16:creationId xmlns:a16="http://schemas.microsoft.com/office/drawing/2014/main" id="{152019A4-EBAE-1A90-2375-52F8D488C888}"/>
              </a:ext>
            </a:extLst>
          </p:cNvPr>
          <p:cNvSpPr>
            <a:spLocks noGrp="1"/>
          </p:cNvSpPr>
          <p:nvPr>
            <p:ph idx="1"/>
          </p:nvPr>
        </p:nvSpPr>
        <p:spPr>
          <a:xfrm>
            <a:off x="2708032" y="527538"/>
            <a:ext cx="8645768" cy="5649425"/>
          </a:xfrm>
        </p:spPr>
        <p:txBody>
          <a:bodyPr>
            <a:normAutofit/>
          </a:bodyPr>
          <a:lstStyle/>
          <a:p>
            <a:pPr marL="0" indent="0">
              <a:buNone/>
            </a:pPr>
            <a:r>
              <a:rPr lang="en-US" sz="2400" b="1" dirty="0">
                <a:solidFill>
                  <a:schemeClr val="accent3">
                    <a:lumMod val="75000"/>
                  </a:schemeClr>
                </a:solidFill>
              </a:rPr>
              <a:t>Samuelson introduced the DUM in 1937. The DUM has nine primary features:</a:t>
            </a:r>
          </a:p>
          <a:p>
            <a:r>
              <a:rPr lang="en-US" sz="2400" dirty="0"/>
              <a:t> integration of new alternatives with existing plans; </a:t>
            </a:r>
          </a:p>
          <a:p>
            <a:r>
              <a:rPr lang="en-US" sz="2400" dirty="0"/>
              <a:t>utility independence;</a:t>
            </a:r>
          </a:p>
          <a:p>
            <a:r>
              <a:rPr lang="en-US" sz="2400" dirty="0"/>
              <a:t> consumption independence; </a:t>
            </a:r>
          </a:p>
          <a:p>
            <a:r>
              <a:rPr lang="en-US" sz="2400" dirty="0"/>
              <a:t>stationary instantaneous utility; </a:t>
            </a:r>
          </a:p>
          <a:p>
            <a:r>
              <a:rPr lang="en-US" sz="2400" dirty="0"/>
              <a:t>stationary discounting; </a:t>
            </a:r>
          </a:p>
          <a:p>
            <a:r>
              <a:rPr lang="en-US" sz="2400" dirty="0"/>
              <a:t>constant discounting; </a:t>
            </a:r>
          </a:p>
          <a:p>
            <a:r>
              <a:rPr lang="en-US" sz="2400" dirty="0"/>
              <a:t>independence of discounting from consumption; </a:t>
            </a:r>
          </a:p>
          <a:p>
            <a:r>
              <a:rPr lang="en-US" sz="2400" dirty="0"/>
              <a:t>diminishing marginal utility; and</a:t>
            </a:r>
          </a:p>
          <a:p>
            <a:r>
              <a:rPr lang="en-US" sz="2400" dirty="0"/>
              <a:t> positive time preference.</a:t>
            </a:r>
            <a:endParaRPr lang="en-IN" sz="2400" dirty="0"/>
          </a:p>
        </p:txBody>
      </p:sp>
    </p:spTree>
    <p:extLst>
      <p:ext uri="{BB962C8B-B14F-4D97-AF65-F5344CB8AC3E}">
        <p14:creationId xmlns:p14="http://schemas.microsoft.com/office/powerpoint/2010/main" val="618056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AA177C-A22D-D528-D883-CD96285CB34E}"/>
              </a:ext>
            </a:extLst>
          </p:cNvPr>
          <p:cNvPicPr>
            <a:picLocks noGrp="1" noChangeAspect="1"/>
          </p:cNvPicPr>
          <p:nvPr>
            <p:ph idx="1"/>
          </p:nvPr>
        </p:nvPicPr>
        <p:blipFill>
          <a:blip r:embed="rId2"/>
          <a:stretch>
            <a:fillRect/>
          </a:stretch>
        </p:blipFill>
        <p:spPr>
          <a:xfrm>
            <a:off x="381000" y="190500"/>
            <a:ext cx="11410950" cy="6381750"/>
          </a:xfrm>
          <a:prstGeom prst="rect">
            <a:avLst/>
          </a:prstGeom>
        </p:spPr>
      </p:pic>
      <p:pic>
        <p:nvPicPr>
          <p:cNvPr id="7" name="Picture 6">
            <a:extLst>
              <a:ext uri="{FF2B5EF4-FFF2-40B4-BE49-F238E27FC236}">
                <a16:creationId xmlns:a16="http://schemas.microsoft.com/office/drawing/2014/main" id="{EE7E282F-CD88-90DE-191D-D7CE2DB33E64}"/>
              </a:ext>
            </a:extLst>
          </p:cNvPr>
          <p:cNvPicPr>
            <a:picLocks noChangeAspect="1"/>
          </p:cNvPicPr>
          <p:nvPr/>
        </p:nvPicPr>
        <p:blipFill>
          <a:blip r:embed="rId3"/>
          <a:srcRect b="10909"/>
          <a:stretch/>
        </p:blipFill>
        <p:spPr>
          <a:xfrm>
            <a:off x="3238500" y="3181350"/>
            <a:ext cx="4953000" cy="2133600"/>
          </a:xfrm>
          <a:prstGeom prst="rect">
            <a:avLst/>
          </a:prstGeom>
        </p:spPr>
      </p:pic>
    </p:spTree>
    <p:extLst>
      <p:ext uri="{BB962C8B-B14F-4D97-AF65-F5344CB8AC3E}">
        <p14:creationId xmlns:p14="http://schemas.microsoft.com/office/powerpoint/2010/main" val="319752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EEBD179B-7D57-54CB-6568-16DAD8F1EB40}"/>
              </a:ext>
            </a:extLst>
          </p:cNvPr>
          <p:cNvSpPr>
            <a:spLocks noGrp="1"/>
          </p:cNvSpPr>
          <p:nvPr>
            <p:ph type="title"/>
          </p:nvPr>
        </p:nvSpPr>
        <p:spPr>
          <a:xfrm>
            <a:off x="838200" y="643467"/>
            <a:ext cx="2951205" cy="5571066"/>
          </a:xfrm>
        </p:spPr>
        <p:txBody>
          <a:bodyPr>
            <a:normAutofit/>
          </a:bodyPr>
          <a:lstStyle/>
          <a:p>
            <a:r>
              <a:rPr lang="en-IN">
                <a:solidFill>
                  <a:srgbClr val="FFFFFF"/>
                </a:solidFill>
              </a:rPr>
              <a:t>Anomalies</a:t>
            </a:r>
          </a:p>
        </p:txBody>
      </p:sp>
      <p:graphicFrame>
        <p:nvGraphicFramePr>
          <p:cNvPr id="23" name="Content Placeholder 2">
            <a:extLst>
              <a:ext uri="{FF2B5EF4-FFF2-40B4-BE49-F238E27FC236}">
                <a16:creationId xmlns:a16="http://schemas.microsoft.com/office/drawing/2014/main" id="{E924AA02-6BDC-6F4F-6270-55A9E475D4AD}"/>
              </a:ext>
            </a:extLst>
          </p:cNvPr>
          <p:cNvGraphicFramePr>
            <a:graphicFrameLocks noGrp="1"/>
          </p:cNvGraphicFramePr>
          <p:nvPr>
            <p:ph idx="1"/>
            <p:extLst>
              <p:ext uri="{D42A27DB-BD31-4B8C-83A1-F6EECF244321}">
                <p14:modId xmlns:p14="http://schemas.microsoft.com/office/powerpoint/2010/main" val="3782937372"/>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7203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6"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extBox 4">
            <a:extLst>
              <a:ext uri="{FF2B5EF4-FFF2-40B4-BE49-F238E27FC236}">
                <a16:creationId xmlns:a16="http://schemas.microsoft.com/office/drawing/2014/main" id="{45F164ED-F4E4-22AF-2F6C-66556A189190}"/>
              </a:ext>
            </a:extLst>
          </p:cNvPr>
          <p:cNvSpPr txBox="1"/>
          <p:nvPr/>
        </p:nvSpPr>
        <p:spPr>
          <a:xfrm rot="16200000">
            <a:off x="-1325880" y="1947672"/>
            <a:ext cx="5961888" cy="2788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bg1"/>
                </a:solidFill>
                <a:latin typeface="+mj-lt"/>
                <a:ea typeface="+mj-ea"/>
                <a:cs typeface="+mj-cs"/>
              </a:rPr>
              <a:t>Anomalies   </a:t>
            </a:r>
          </a:p>
        </p:txBody>
      </p:sp>
      <p:graphicFrame>
        <p:nvGraphicFramePr>
          <p:cNvPr id="7" name="Content Placeholder 2">
            <a:extLst>
              <a:ext uri="{FF2B5EF4-FFF2-40B4-BE49-F238E27FC236}">
                <a16:creationId xmlns:a16="http://schemas.microsoft.com/office/drawing/2014/main" id="{26FB01ED-3DE8-9BDC-26A9-CBB674AB1EC0}"/>
              </a:ext>
            </a:extLst>
          </p:cNvPr>
          <p:cNvGraphicFramePr>
            <a:graphicFrameLocks noGrp="1"/>
          </p:cNvGraphicFramePr>
          <p:nvPr>
            <p:ph idx="1"/>
            <p:extLst>
              <p:ext uri="{D42A27DB-BD31-4B8C-83A1-F6EECF244321}">
                <p14:modId xmlns:p14="http://schemas.microsoft.com/office/powerpoint/2010/main" val="1472498953"/>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5582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EC744-1406-62EA-43F1-9B0D09647478}"/>
              </a:ext>
            </a:extLst>
          </p:cNvPr>
          <p:cNvSpPr>
            <a:spLocks noGrp="1"/>
          </p:cNvSpPr>
          <p:nvPr>
            <p:ph type="title"/>
          </p:nvPr>
        </p:nvSpPr>
        <p:spPr>
          <a:xfrm>
            <a:off x="572493" y="238539"/>
            <a:ext cx="11018520" cy="775493"/>
          </a:xfrm>
        </p:spPr>
        <p:txBody>
          <a:bodyPr anchor="b">
            <a:normAutofit fontScale="90000"/>
          </a:bodyPr>
          <a:lstStyle/>
          <a:p>
            <a:r>
              <a:rPr lang="en-IN" sz="5400" dirty="0"/>
              <a:t>Further developments</a:t>
            </a:r>
          </a:p>
        </p:txBody>
      </p:sp>
      <p:sp>
        <p:nvSpPr>
          <p:cNvPr id="3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495857-6C77-A8B6-24CA-30151EE20868}"/>
              </a:ext>
            </a:extLst>
          </p:cNvPr>
          <p:cNvSpPr>
            <a:spLocks noGrp="1"/>
          </p:cNvSpPr>
          <p:nvPr>
            <p:ph idx="1"/>
          </p:nvPr>
        </p:nvSpPr>
        <p:spPr>
          <a:xfrm>
            <a:off x="572492" y="1718120"/>
            <a:ext cx="7466607" cy="4472368"/>
          </a:xfrm>
        </p:spPr>
        <p:txBody>
          <a:bodyPr anchor="t">
            <a:noAutofit/>
          </a:bodyPr>
          <a:lstStyle/>
          <a:p>
            <a:pPr marL="0" indent="0">
              <a:buNone/>
            </a:pPr>
            <a:r>
              <a:rPr lang="en-US" sz="2400" dirty="0"/>
              <a:t>The next major development in the theory of intertemporal choice came from Böhm-</a:t>
            </a:r>
            <a:r>
              <a:rPr lang="en-US" sz="2400" dirty="0" err="1"/>
              <a:t>Bawerk</a:t>
            </a:r>
            <a:r>
              <a:rPr lang="en-US" sz="2400" dirty="0"/>
              <a:t> (1889). He, and later Pigou (1920), introduced the notion that people generally underestimate future wants, leading to a time preference pattern biased towards the present.</a:t>
            </a:r>
          </a:p>
          <a:p>
            <a:pPr marL="0" indent="0">
              <a:buNone/>
            </a:pPr>
            <a:r>
              <a:rPr lang="en-US" sz="2400" dirty="0"/>
              <a:t>The final development before the introduction of the discounted utility model came from Irving Fisher (1930). He formalized much of the work outlined above, extending the Böhm-</a:t>
            </a:r>
            <a:r>
              <a:rPr lang="en-US" sz="2400" dirty="0" err="1"/>
              <a:t>Bawerk</a:t>
            </a:r>
            <a:r>
              <a:rPr lang="en-US" sz="2400" dirty="0"/>
              <a:t> framework of analysis in terms of using indifference curves to illustrate the relevant trade-offs. The concept of the marginal rate of substitution between current and future consumption was also applied; this depended both on time preference and diminishing marginal utility</a:t>
            </a:r>
            <a:endParaRPr lang="en-IN" sz="2400" dirty="0"/>
          </a:p>
        </p:txBody>
      </p:sp>
      <p:pic>
        <p:nvPicPr>
          <p:cNvPr id="14" name="Picture 13" descr="Stopwatch with time motion blur">
            <a:extLst>
              <a:ext uri="{FF2B5EF4-FFF2-40B4-BE49-F238E27FC236}">
                <a16:creationId xmlns:a16="http://schemas.microsoft.com/office/drawing/2014/main" id="{47EEC9EB-78FA-2AB3-2B6B-F76474E7953F}"/>
              </a:ext>
            </a:extLst>
          </p:cNvPr>
          <p:cNvPicPr>
            <a:picLocks noChangeAspect="1"/>
          </p:cNvPicPr>
          <p:nvPr/>
        </p:nvPicPr>
        <p:blipFill>
          <a:blip r:embed="rId2"/>
          <a:srcRect r="3" b="30619"/>
          <a:stretch/>
        </p:blipFill>
        <p:spPr>
          <a:xfrm>
            <a:off x="7675658" y="2093976"/>
            <a:ext cx="3941064" cy="4096512"/>
          </a:xfrm>
          <a:prstGeom prst="rect">
            <a:avLst/>
          </a:prstGeom>
        </p:spPr>
      </p:pic>
    </p:spTree>
    <p:extLst>
      <p:ext uri="{BB962C8B-B14F-4D97-AF65-F5344CB8AC3E}">
        <p14:creationId xmlns:p14="http://schemas.microsoft.com/office/powerpoint/2010/main" val="310198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E4D69B25-E919-C98F-2E1A-CA760EF181AC}"/>
              </a:ext>
            </a:extLst>
          </p:cNvPr>
          <p:cNvPicPr>
            <a:picLocks noGrp="1" noChangeAspect="1"/>
          </p:cNvPicPr>
          <p:nvPr>
            <p:ph idx="1"/>
          </p:nvPr>
        </p:nvPicPr>
        <p:blipFill>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87756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2582</TotalTime>
  <Words>3304</Words>
  <Application>Microsoft Office PowerPoint</Application>
  <PresentationFormat>Widescreen</PresentationFormat>
  <Paragraphs>282</Paragraphs>
  <Slides>50</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Aptos</vt:lpstr>
      <vt:lpstr>Aptos Display</vt:lpstr>
      <vt:lpstr>Arial</vt:lpstr>
      <vt:lpstr>Calibri</vt:lpstr>
      <vt:lpstr>Office Theme</vt:lpstr>
      <vt:lpstr>Choices under uncertainty and intertemporal choices</vt:lpstr>
      <vt:lpstr>Intertemporal choices</vt:lpstr>
      <vt:lpstr>Discounted Utility Model (DUM)</vt:lpstr>
      <vt:lpstr>PowerPoint Presentation</vt:lpstr>
      <vt:lpstr>PowerPoint Presentation</vt:lpstr>
      <vt:lpstr>Anomalies</vt:lpstr>
      <vt:lpstr>PowerPoint Presentation</vt:lpstr>
      <vt:lpstr>Further developments</vt:lpstr>
      <vt:lpstr>PowerPoint Presentation</vt:lpstr>
      <vt:lpstr>PowerPoint Presentation</vt:lpstr>
      <vt:lpstr>Financial crisis- 2008</vt:lpstr>
      <vt:lpstr>Expected Utility Theory (EUT)</vt:lpstr>
      <vt:lpstr>Limitations of EUT</vt:lpstr>
      <vt:lpstr>Hyperbolic discounting </vt:lpstr>
      <vt:lpstr>Prospect theory </vt:lpstr>
      <vt:lpstr>PowerPoint Presentation</vt:lpstr>
      <vt:lpstr>Reference points</vt:lpstr>
      <vt:lpstr>Time preferences </vt:lpstr>
      <vt:lpstr>Marshmallow test</vt:lpstr>
      <vt:lpstr>PowerPoint Presentation</vt:lpstr>
      <vt:lpstr>Marginal Utility – Classical vs. Behavioral View</vt:lpstr>
      <vt:lpstr>PowerPoint Presentation</vt:lpstr>
      <vt:lpstr>An example: </vt:lpstr>
      <vt:lpstr>Decision and Probability Weighting</vt:lpstr>
      <vt:lpstr>Income and Consumption</vt:lpstr>
      <vt:lpstr>PowerPoint Presentation</vt:lpstr>
      <vt:lpstr>PowerPoint Presentation</vt:lpstr>
      <vt:lpstr>PowerPoint Presentation</vt:lpstr>
      <vt:lpstr>Role of the Government in Facilitating trade</vt:lpstr>
      <vt:lpstr>PowerPoint Presentation</vt:lpstr>
      <vt:lpstr>Policy Formulation and Regulation</vt:lpstr>
      <vt:lpstr>Infrastructure Development</vt:lpstr>
      <vt:lpstr>Trade Facilitation and Ease of Doing Business</vt:lpstr>
      <vt:lpstr>Providing Financial and Insurance Support</vt:lpstr>
      <vt:lpstr>Negotiating Trade Agreements</vt:lpstr>
      <vt:lpstr>Promoting Exports and Trade Missions</vt:lpstr>
      <vt:lpstr>Protecting Domestic Interests</vt:lpstr>
      <vt:lpstr>Training, Skilling &amp; Awareness</vt:lpstr>
      <vt:lpstr>Conflicts in trade</vt:lpstr>
      <vt:lpstr>International Trade Conflicts</vt:lpstr>
      <vt:lpstr>PowerPoint Presentation</vt:lpstr>
      <vt:lpstr>PowerPoint Presentation</vt:lpstr>
      <vt:lpstr>Impacts of Trade Conflicts</vt:lpstr>
      <vt:lpstr>Key Global and Indian Initiatives</vt:lpstr>
      <vt:lpstr>PowerPoint Presentation</vt:lpstr>
      <vt:lpstr>PowerPoint Presentation</vt:lpstr>
      <vt:lpstr>Geometric discounting</vt:lpstr>
      <vt:lpstr>Geometric Vs Hyperbolic discounting</vt:lpstr>
      <vt:lpstr>Instantaneous Utility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SASTRA</dc:creator>
  <cp:lastModifiedBy>SASTRA</cp:lastModifiedBy>
  <cp:revision>80</cp:revision>
  <dcterms:created xsi:type="dcterms:W3CDTF">2025-03-18T06:30:59Z</dcterms:created>
  <dcterms:modified xsi:type="dcterms:W3CDTF">2025-04-16T06:18:55Z</dcterms:modified>
</cp:coreProperties>
</file>